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68" r:id="rId6"/>
    <p:sldId id="269" r:id="rId7"/>
    <p:sldId id="270" r:id="rId8"/>
    <p:sldId id="260" r:id="rId9"/>
    <p:sldId id="261" r:id="rId10"/>
    <p:sldId id="262" r:id="rId11"/>
    <p:sldId id="263" r:id="rId12"/>
    <p:sldId id="259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1CFD8-30B4-47AB-B85D-3604E398671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D4725-9C13-4FA2-BC46-20872ACB3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2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D4725-9C13-4FA2-BC46-20872ACB3D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2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3171-97FA-4B3C-A8C4-BD20554E384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C3EC-3067-4B34-A50C-1FD3E8FB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0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3171-97FA-4B3C-A8C4-BD20554E384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C3EC-3067-4B34-A50C-1FD3E8FB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8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3171-97FA-4B3C-A8C4-BD20554E384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C3EC-3067-4B34-A50C-1FD3E8FB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5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3171-97FA-4B3C-A8C4-BD20554E384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C3EC-3067-4B34-A50C-1FD3E8FB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9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3171-97FA-4B3C-A8C4-BD20554E384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C3EC-3067-4B34-A50C-1FD3E8FB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3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3171-97FA-4B3C-A8C4-BD20554E384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C3EC-3067-4B34-A50C-1FD3E8FB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8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3171-97FA-4B3C-A8C4-BD20554E384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C3EC-3067-4B34-A50C-1FD3E8FB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8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3171-97FA-4B3C-A8C4-BD20554E384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C3EC-3067-4B34-A50C-1FD3E8FB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1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3171-97FA-4B3C-A8C4-BD20554E384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C3EC-3067-4B34-A50C-1FD3E8FB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7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3171-97FA-4B3C-A8C4-BD20554E384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C3EC-3067-4B34-A50C-1FD3E8FB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7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3171-97FA-4B3C-A8C4-BD20554E384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C3EC-3067-4B34-A50C-1FD3E8FB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2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33171-97FA-4B3C-A8C4-BD20554E384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EC3EC-3067-4B34-A50C-1FD3E8FB2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1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772400" cy="2990850"/>
          </a:xfrm>
        </p:spPr>
        <p:txBody>
          <a:bodyPr>
            <a:normAutofit/>
          </a:bodyPr>
          <a:lstStyle/>
          <a:p>
            <a:r>
              <a:rPr lang="en-US" sz="4800" b="1" dirty="0"/>
              <a:t>Pain Management </a:t>
            </a:r>
            <a:br>
              <a:rPr lang="en-US" dirty="0"/>
            </a:br>
            <a:br>
              <a:rPr lang="en-US" sz="2800" dirty="0"/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JEFFREY TAN HO, D.O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609600"/>
          </a:xfrm>
        </p:spPr>
        <p:txBody>
          <a:bodyPr/>
          <a:lstStyle/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361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Exemptions</a:t>
            </a:r>
          </a:p>
          <a:p>
            <a:pPr lvl="1"/>
            <a:r>
              <a:rPr lang="en-US" dirty="0"/>
              <a:t>Unable to access CURE	</a:t>
            </a:r>
          </a:p>
          <a:p>
            <a:pPr lvl="2"/>
            <a:r>
              <a:rPr lang="en-US" dirty="0"/>
              <a:t>Do not have time</a:t>
            </a:r>
          </a:p>
          <a:p>
            <a:pPr lvl="2"/>
            <a:r>
              <a:rPr lang="en-US" dirty="0"/>
              <a:t>Technical difficulties</a:t>
            </a:r>
          </a:p>
          <a:p>
            <a:pPr lvl="2"/>
            <a:r>
              <a:rPr lang="en-US" dirty="0"/>
              <a:t>Or the  time it takes to access CUREs will cause patient to missed getting their med refill</a:t>
            </a:r>
          </a:p>
          <a:p>
            <a:pPr lvl="2"/>
            <a:r>
              <a:rPr lang="en-US" dirty="0"/>
              <a:t>Must documents, documents and documents </a:t>
            </a:r>
          </a:p>
          <a:p>
            <a:pPr lvl="2"/>
            <a:r>
              <a:rPr lang="en-US" dirty="0"/>
              <a:t>Can only prescribe 5 DAYS of medications</a:t>
            </a:r>
          </a:p>
          <a:p>
            <a:pPr lvl="2"/>
            <a:r>
              <a:rPr lang="en-US" dirty="0"/>
              <a:t>NO Refills</a:t>
            </a:r>
          </a:p>
        </p:txBody>
      </p:sp>
    </p:spTree>
    <p:extLst>
      <p:ext uri="{BB962C8B-B14F-4D97-AF65-F5344CB8AC3E}">
        <p14:creationId xmlns:p14="http://schemas.microsoft.com/office/powerpoint/2010/main" val="1194897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Urine Drug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Needs it on initial visit if patient is on a controlled substance or will be prescribed one</a:t>
            </a:r>
          </a:p>
          <a:p>
            <a:pPr lvl="1"/>
            <a:r>
              <a:rPr lang="en-US" dirty="0"/>
              <a:t>Use point of care UDT</a:t>
            </a:r>
          </a:p>
          <a:p>
            <a:r>
              <a:rPr lang="en-US" dirty="0"/>
              <a:t>At least once a year as per CDC guideline</a:t>
            </a:r>
          </a:p>
          <a:p>
            <a:r>
              <a:rPr lang="en-US" dirty="0"/>
              <a:t>Additional testing is at discretion of providers</a:t>
            </a:r>
          </a:p>
          <a:p>
            <a:pPr lvl="1"/>
            <a:r>
              <a:rPr lang="en-US" dirty="0"/>
              <a:t>History of drug abuse</a:t>
            </a:r>
          </a:p>
          <a:p>
            <a:pPr lvl="1"/>
            <a:r>
              <a:rPr lang="en-US" dirty="0"/>
              <a:t>High Risk on Opioid Risk Assessments</a:t>
            </a:r>
          </a:p>
          <a:p>
            <a:pPr lvl="1"/>
            <a:r>
              <a:rPr lang="en-US" dirty="0"/>
              <a:t>Tobacco Smokers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7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AB2760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Naloxone or another drug approved by FDA for  the complete or partial reversal of opioid depression</a:t>
            </a:r>
          </a:p>
          <a:p>
            <a:pPr lvl="2"/>
            <a:r>
              <a:rPr lang="en-US" dirty="0"/>
              <a:t>90MME</a:t>
            </a:r>
          </a:p>
          <a:p>
            <a:pPr lvl="2"/>
            <a:r>
              <a:rPr lang="en-US" dirty="0"/>
              <a:t>Opioid and Benzodiazepine</a:t>
            </a:r>
          </a:p>
          <a:p>
            <a:pPr lvl="2"/>
            <a:r>
              <a:rPr lang="en-US" dirty="0"/>
              <a:t>History of overdose</a:t>
            </a:r>
          </a:p>
          <a:p>
            <a:pPr lvl="2"/>
            <a:r>
              <a:rPr lang="en-US" dirty="0"/>
              <a:t>History of Substance Abuse</a:t>
            </a:r>
          </a:p>
          <a:p>
            <a:pPr lvl="2"/>
            <a:r>
              <a:rPr lang="en-US" dirty="0"/>
              <a:t>Patient return to high dose of opioid which they can no longer tolerant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90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AB2760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Requires prescribers to provide education on overdose prevention and use of naloxone or similar products</a:t>
            </a:r>
          </a:p>
          <a:p>
            <a:pPr lvl="2"/>
            <a:r>
              <a:rPr lang="en-US" dirty="0"/>
              <a:t>Patients</a:t>
            </a:r>
          </a:p>
          <a:p>
            <a:pPr lvl="2"/>
            <a:r>
              <a:rPr lang="en-US" dirty="0"/>
              <a:t>Person designate by patient</a:t>
            </a:r>
          </a:p>
          <a:p>
            <a:pPr lvl="2"/>
            <a:r>
              <a:rPr lang="en-US" dirty="0"/>
              <a:t>Parents of minors on opioid or guardian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36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AB2760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prescriber but is not limited to prescriber only</a:t>
            </a:r>
          </a:p>
          <a:p>
            <a:r>
              <a:rPr lang="en-US" dirty="0"/>
              <a:t>Does not need to write Rx if patient declined</a:t>
            </a:r>
          </a:p>
          <a:p>
            <a:r>
              <a:rPr lang="en-US" dirty="0"/>
              <a:t>Must offer patient Naloxone “anytime the specified condition is present”</a:t>
            </a:r>
          </a:p>
          <a:p>
            <a:r>
              <a:rPr lang="en-US" dirty="0"/>
              <a:t>Education is good for 24 months</a:t>
            </a:r>
          </a:p>
          <a:p>
            <a:r>
              <a:rPr lang="en-US" dirty="0"/>
              <a:t>Does not exempt Home Hospice care </a:t>
            </a:r>
            <a:r>
              <a:rPr lang="en-US" dirty="0" err="1"/>
              <a:t>pts</a:t>
            </a:r>
            <a:endParaRPr lang="en-US" dirty="0"/>
          </a:p>
          <a:p>
            <a:r>
              <a:rPr lang="en-US" dirty="0"/>
              <a:t>Does not apply to Inpatient</a:t>
            </a:r>
          </a:p>
        </p:txBody>
      </p:sp>
    </p:spTree>
    <p:extLst>
      <p:ext uri="{BB962C8B-B14F-4D97-AF65-F5344CB8AC3E}">
        <p14:creationId xmlns:p14="http://schemas.microsoft.com/office/powerpoint/2010/main" val="294795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Chronic Opioid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Needs </a:t>
            </a:r>
            <a:r>
              <a:rPr lang="en-US"/>
              <a:t>Cures every 4months</a:t>
            </a:r>
            <a:endParaRPr lang="en-US" dirty="0"/>
          </a:p>
          <a:p>
            <a:r>
              <a:rPr lang="en-US" dirty="0"/>
              <a:t>Needs UDT at least annually</a:t>
            </a:r>
          </a:p>
          <a:p>
            <a:pPr lvl="1"/>
            <a:r>
              <a:rPr lang="en-US" dirty="0"/>
              <a:t>More frequently if indicated</a:t>
            </a:r>
          </a:p>
          <a:p>
            <a:pPr lvl="1"/>
            <a:r>
              <a:rPr lang="en-US" dirty="0"/>
              <a:t>Use POC UDT</a:t>
            </a:r>
          </a:p>
          <a:p>
            <a:r>
              <a:rPr lang="en-US" dirty="0"/>
              <a:t>Consider naloxone or equivalent product	</a:t>
            </a:r>
          </a:p>
          <a:p>
            <a:pPr lvl="1"/>
            <a:r>
              <a:rPr lang="en-US" dirty="0"/>
              <a:t>High Risk patients</a:t>
            </a:r>
          </a:p>
          <a:p>
            <a:pPr lvl="2"/>
            <a:r>
              <a:rPr lang="en-US" dirty="0"/>
              <a:t>90MME or greater</a:t>
            </a:r>
          </a:p>
          <a:p>
            <a:pPr lvl="2"/>
            <a:r>
              <a:rPr lang="en-US" dirty="0"/>
              <a:t>Opioid and </a:t>
            </a:r>
            <a:r>
              <a:rPr lang="en-US" dirty="0" err="1"/>
              <a:t>Benzo</a:t>
            </a:r>
            <a:endParaRPr lang="en-US" dirty="0"/>
          </a:p>
          <a:p>
            <a:pPr lvl="2"/>
            <a:r>
              <a:rPr lang="en-US" dirty="0"/>
              <a:t>History of Overdose</a:t>
            </a:r>
          </a:p>
          <a:p>
            <a:pPr lvl="2"/>
            <a:r>
              <a:rPr lang="en-US" dirty="0"/>
              <a:t>History of substance abuse</a:t>
            </a:r>
          </a:p>
          <a:p>
            <a:pPr lvl="2"/>
            <a:r>
              <a:rPr lang="en-US" dirty="0"/>
              <a:t>High risk on Opioid Risk Assessment</a:t>
            </a:r>
          </a:p>
          <a:p>
            <a:pPr lvl="2"/>
            <a:r>
              <a:rPr lang="en-US" dirty="0"/>
              <a:t>Patient going back to high dosage but has less tolerant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4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Initial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New patients (Opioid Naive patients)</a:t>
            </a:r>
          </a:p>
          <a:p>
            <a:pPr lvl="1"/>
            <a:r>
              <a:rPr lang="en-US" dirty="0"/>
              <a:t>Appropriate History</a:t>
            </a:r>
          </a:p>
          <a:p>
            <a:pPr lvl="1"/>
            <a:r>
              <a:rPr lang="en-US" dirty="0"/>
              <a:t>Appropriate Exams</a:t>
            </a:r>
          </a:p>
          <a:p>
            <a:pPr lvl="1"/>
            <a:r>
              <a:rPr lang="en-US" dirty="0"/>
              <a:t>Appropriate Imaging(s) if necessary</a:t>
            </a:r>
          </a:p>
          <a:p>
            <a:pPr lvl="1"/>
            <a:r>
              <a:rPr lang="en-US" dirty="0"/>
              <a:t>Treatments:</a:t>
            </a:r>
          </a:p>
          <a:p>
            <a:pPr lvl="2"/>
            <a:r>
              <a:rPr lang="en-US" dirty="0"/>
              <a:t>Physical therapy</a:t>
            </a:r>
          </a:p>
          <a:p>
            <a:pPr lvl="2"/>
            <a:r>
              <a:rPr lang="en-US" dirty="0"/>
              <a:t>Acupuncture</a:t>
            </a:r>
          </a:p>
          <a:p>
            <a:pPr lvl="2"/>
            <a:r>
              <a:rPr lang="en-US" dirty="0"/>
              <a:t>Manual Manipulation/Chiropractic</a:t>
            </a:r>
          </a:p>
          <a:p>
            <a:pPr lvl="2"/>
            <a:r>
              <a:rPr lang="en-US" dirty="0"/>
              <a:t>Therapeutic Yoga</a:t>
            </a:r>
          </a:p>
          <a:p>
            <a:pPr lvl="2"/>
            <a:r>
              <a:rPr lang="en-US" dirty="0"/>
              <a:t>Tai Chi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3776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Initial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  <a:p>
            <a:pPr lvl="2"/>
            <a:r>
              <a:rPr lang="en-US" dirty="0"/>
              <a:t>Medications </a:t>
            </a:r>
          </a:p>
          <a:p>
            <a:pPr lvl="3"/>
            <a:r>
              <a:rPr lang="en-US" dirty="0"/>
              <a:t>NSAIDS</a:t>
            </a:r>
          </a:p>
          <a:p>
            <a:pPr lvl="3"/>
            <a:r>
              <a:rPr lang="en-US" dirty="0"/>
              <a:t>Tylenol</a:t>
            </a:r>
          </a:p>
          <a:p>
            <a:pPr lvl="3"/>
            <a:r>
              <a:rPr lang="en-US" dirty="0"/>
              <a:t>Gabapentin, TCA (</a:t>
            </a:r>
            <a:r>
              <a:rPr lang="en-US" dirty="0" err="1"/>
              <a:t>nortriptyline</a:t>
            </a:r>
            <a:r>
              <a:rPr lang="en-US" dirty="0"/>
              <a:t>), Topamax</a:t>
            </a:r>
          </a:p>
          <a:p>
            <a:pPr lvl="3"/>
            <a:r>
              <a:rPr lang="en-US" dirty="0"/>
              <a:t>Tramadol</a:t>
            </a:r>
          </a:p>
          <a:p>
            <a:pPr lvl="3"/>
            <a:r>
              <a:rPr lang="en-US" dirty="0" err="1"/>
              <a:t>Tapentadol</a:t>
            </a:r>
            <a:r>
              <a:rPr lang="en-US" dirty="0"/>
              <a:t>(</a:t>
            </a:r>
            <a:r>
              <a:rPr lang="en-US" dirty="0" err="1"/>
              <a:t>Nucynta</a:t>
            </a:r>
            <a:r>
              <a:rPr lang="en-US" dirty="0"/>
              <a:t>)</a:t>
            </a:r>
          </a:p>
          <a:p>
            <a:pPr lvl="3"/>
            <a:r>
              <a:rPr lang="en-US" dirty="0" err="1"/>
              <a:t>Buprenophine</a:t>
            </a:r>
            <a:r>
              <a:rPr lang="en-US" dirty="0"/>
              <a:t> medications (</a:t>
            </a:r>
            <a:r>
              <a:rPr lang="en-US" dirty="0" err="1"/>
              <a:t>Belbuca</a:t>
            </a:r>
            <a:r>
              <a:rPr lang="en-US" dirty="0"/>
              <a:t>, </a:t>
            </a:r>
            <a:r>
              <a:rPr lang="en-US" dirty="0" err="1"/>
              <a:t>Butrans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AVOID OPIOIDs as first line treatment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0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Initial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Patients (Already on Opioid)</a:t>
            </a:r>
          </a:p>
          <a:p>
            <a:pPr lvl="1"/>
            <a:r>
              <a:rPr lang="en-US" dirty="0"/>
              <a:t>Appropriate H&amp;P</a:t>
            </a:r>
          </a:p>
          <a:p>
            <a:pPr lvl="1"/>
            <a:r>
              <a:rPr lang="en-US" dirty="0"/>
              <a:t>Appropriate </a:t>
            </a:r>
            <a:r>
              <a:rPr lang="en-US" dirty="0" err="1"/>
              <a:t>Imagings</a:t>
            </a:r>
            <a:r>
              <a:rPr lang="en-US" dirty="0"/>
              <a:t> for reason of pain and justification for being on Opioid</a:t>
            </a:r>
          </a:p>
          <a:p>
            <a:pPr lvl="2"/>
            <a:r>
              <a:rPr lang="en-US" dirty="0" err="1"/>
              <a:t>Xrays</a:t>
            </a:r>
            <a:r>
              <a:rPr lang="en-US" dirty="0"/>
              <a:t> for DJDs</a:t>
            </a:r>
          </a:p>
          <a:p>
            <a:pPr lvl="2"/>
            <a:r>
              <a:rPr lang="en-US" dirty="0"/>
              <a:t>MRIs for Spinal Issues</a:t>
            </a:r>
          </a:p>
          <a:p>
            <a:pPr lvl="2"/>
            <a:r>
              <a:rPr lang="en-US" dirty="0"/>
              <a:t>EMG/NCV for neuropathy pain</a:t>
            </a:r>
          </a:p>
        </p:txBody>
      </p:sp>
    </p:spTree>
    <p:extLst>
      <p:ext uri="{BB962C8B-B14F-4D97-AF65-F5344CB8AC3E}">
        <p14:creationId xmlns:p14="http://schemas.microsoft.com/office/powerpoint/2010/main" val="139631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Initial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Patients (Already on Opioid)</a:t>
            </a:r>
          </a:p>
          <a:p>
            <a:pPr lvl="1"/>
            <a:r>
              <a:rPr lang="en-US" dirty="0"/>
              <a:t>CURES (</a:t>
            </a:r>
            <a:r>
              <a:rPr lang="en-US" b="1" dirty="0"/>
              <a:t>C</a:t>
            </a:r>
            <a:r>
              <a:rPr lang="en-US" dirty="0"/>
              <a:t>ontrolled </a:t>
            </a:r>
            <a:r>
              <a:rPr lang="en-US" b="1" dirty="0"/>
              <a:t>S</a:t>
            </a:r>
            <a:r>
              <a:rPr lang="en-US" dirty="0"/>
              <a:t>ubstance </a:t>
            </a:r>
            <a:r>
              <a:rPr lang="en-US" b="1" dirty="0"/>
              <a:t>U</a:t>
            </a:r>
            <a:r>
              <a:rPr lang="en-US" dirty="0"/>
              <a:t>tilization </a:t>
            </a:r>
            <a:r>
              <a:rPr lang="en-US" b="1" dirty="0"/>
              <a:t>R</a:t>
            </a:r>
            <a:r>
              <a:rPr lang="en-US" dirty="0"/>
              <a:t>eview and </a:t>
            </a:r>
            <a:r>
              <a:rPr lang="en-US" b="1" dirty="0"/>
              <a:t>E</a:t>
            </a:r>
            <a:r>
              <a:rPr lang="en-US" dirty="0"/>
              <a:t>valuation </a:t>
            </a:r>
            <a:r>
              <a:rPr lang="en-US" b="1" dirty="0"/>
              <a:t>S</a:t>
            </a:r>
            <a:r>
              <a:rPr lang="en-US" dirty="0"/>
              <a:t>ystem) </a:t>
            </a:r>
          </a:p>
          <a:p>
            <a:pPr lvl="1"/>
            <a:r>
              <a:rPr lang="en-US" dirty="0"/>
              <a:t>Point of care UDT</a:t>
            </a:r>
          </a:p>
          <a:p>
            <a:pPr lvl="1"/>
            <a:r>
              <a:rPr lang="en-US" dirty="0"/>
              <a:t>Pain Contract</a:t>
            </a:r>
          </a:p>
          <a:p>
            <a:pPr lvl="1"/>
            <a:r>
              <a:rPr lang="en-US" dirty="0"/>
              <a:t>Opioid Risk Assessment</a:t>
            </a:r>
          </a:p>
          <a:p>
            <a:r>
              <a:rPr lang="en-US" dirty="0"/>
              <a:t>Consider CBT</a:t>
            </a:r>
          </a:p>
          <a:p>
            <a:r>
              <a:rPr lang="en-US" dirty="0"/>
              <a:t>Dietary Modifications</a:t>
            </a:r>
          </a:p>
          <a:p>
            <a:pPr lvl="1"/>
            <a:r>
              <a:rPr lang="en-US" dirty="0"/>
              <a:t>More Vegetables and less animal based diet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4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Documentations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Documentations</a:t>
            </a:r>
          </a:p>
          <a:p>
            <a:pPr lvl="1"/>
            <a:r>
              <a:rPr lang="en-US" dirty="0"/>
              <a:t>Failure of non-opioid meds</a:t>
            </a:r>
          </a:p>
          <a:p>
            <a:pPr lvl="1"/>
            <a:r>
              <a:rPr lang="en-US" dirty="0"/>
              <a:t>4 A’s</a:t>
            </a:r>
          </a:p>
          <a:p>
            <a:pPr lvl="2"/>
            <a:r>
              <a:rPr lang="en-US" dirty="0"/>
              <a:t>Adverse Side-effect</a:t>
            </a:r>
          </a:p>
          <a:p>
            <a:pPr lvl="2"/>
            <a:r>
              <a:rPr lang="en-US" dirty="0"/>
              <a:t>Aberrant Behavior</a:t>
            </a:r>
          </a:p>
          <a:p>
            <a:pPr lvl="2"/>
            <a:r>
              <a:rPr lang="en-US" dirty="0"/>
              <a:t>Affect</a:t>
            </a:r>
          </a:p>
          <a:p>
            <a:pPr lvl="2"/>
            <a:r>
              <a:rPr lang="en-US" dirty="0"/>
              <a:t>ADLs</a:t>
            </a:r>
          </a:p>
        </p:txBody>
      </p:sp>
    </p:spTree>
    <p:extLst>
      <p:ext uri="{BB962C8B-B14F-4D97-AF65-F5344CB8AC3E}">
        <p14:creationId xmlns:p14="http://schemas.microsoft.com/office/powerpoint/2010/main" val="2205778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Things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opioid/benzodiazepine combo</a:t>
            </a:r>
          </a:p>
          <a:p>
            <a:r>
              <a:rPr lang="en-US" dirty="0"/>
              <a:t>Avoid Soma</a:t>
            </a:r>
          </a:p>
          <a:p>
            <a:r>
              <a:rPr lang="en-US" dirty="0"/>
              <a:t>Avoid 90MME or greater</a:t>
            </a:r>
          </a:p>
          <a:p>
            <a:r>
              <a:rPr lang="en-US" dirty="0"/>
              <a:t>Avoid Fentanyl Patch for chronic non-cancer pain</a:t>
            </a:r>
          </a:p>
          <a:p>
            <a:r>
              <a:rPr lang="en-US" dirty="0"/>
              <a:t>Avoid Methadone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71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mandatory to check CURES as of 10/2/18</a:t>
            </a:r>
          </a:p>
          <a:p>
            <a:r>
              <a:rPr lang="en-US" dirty="0"/>
              <a:t>Must check the first time prescribing a controlled substance </a:t>
            </a:r>
          </a:p>
          <a:p>
            <a:pPr lvl="1"/>
            <a:r>
              <a:rPr lang="en-US" dirty="0"/>
              <a:t>At time of care or within 24hrs before</a:t>
            </a:r>
          </a:p>
          <a:p>
            <a:r>
              <a:rPr lang="en-US" dirty="0"/>
              <a:t>Every 4 months there after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3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Exemptions</a:t>
            </a:r>
          </a:p>
          <a:p>
            <a:pPr lvl="1"/>
            <a:r>
              <a:rPr lang="en-US" dirty="0"/>
              <a:t>While being admitted to or during an emergency transfer clinic or medical facility</a:t>
            </a:r>
          </a:p>
          <a:p>
            <a:pPr lvl="1"/>
            <a:r>
              <a:rPr lang="en-US" dirty="0"/>
              <a:t>In an Emergency Department (ER)</a:t>
            </a:r>
          </a:p>
          <a:p>
            <a:pPr lvl="2"/>
            <a:r>
              <a:rPr lang="en-US" dirty="0"/>
              <a:t>Can get up to 7 days  supply </a:t>
            </a:r>
          </a:p>
          <a:p>
            <a:pPr lvl="2"/>
            <a:r>
              <a:rPr lang="en-US" dirty="0"/>
              <a:t>NO Refills</a:t>
            </a:r>
          </a:p>
          <a:p>
            <a:pPr lvl="1"/>
            <a:r>
              <a:rPr lang="en-US" dirty="0"/>
              <a:t>Post-surgical care</a:t>
            </a:r>
          </a:p>
          <a:p>
            <a:pPr lvl="2"/>
            <a:r>
              <a:rPr lang="en-US" dirty="0"/>
              <a:t>Up to a 5 days supply</a:t>
            </a:r>
          </a:p>
          <a:p>
            <a:pPr lvl="2"/>
            <a:r>
              <a:rPr lang="en-US" dirty="0"/>
              <a:t>NO Refills</a:t>
            </a:r>
          </a:p>
          <a:p>
            <a:pPr lvl="1"/>
            <a:r>
              <a:rPr lang="en-US" dirty="0"/>
              <a:t>Patient receiving Hospice care</a:t>
            </a:r>
          </a:p>
        </p:txBody>
      </p:sp>
    </p:spTree>
    <p:extLst>
      <p:ext uri="{BB962C8B-B14F-4D97-AF65-F5344CB8AC3E}">
        <p14:creationId xmlns:p14="http://schemas.microsoft.com/office/powerpoint/2010/main" val="107371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460</Words>
  <Application>Microsoft Office PowerPoint</Application>
  <PresentationFormat>On-screen Show (4:3)</PresentationFormat>
  <Paragraphs>118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Pain Management   JEFFREY TAN HO, D.O. </vt:lpstr>
      <vt:lpstr>Initial Visits</vt:lpstr>
      <vt:lpstr>Initial Visits</vt:lpstr>
      <vt:lpstr>Initial Visits</vt:lpstr>
      <vt:lpstr>Initial Visits</vt:lpstr>
      <vt:lpstr>Documentations</vt:lpstr>
      <vt:lpstr>Things to Avoid</vt:lpstr>
      <vt:lpstr>CURES</vt:lpstr>
      <vt:lpstr>CURES</vt:lpstr>
      <vt:lpstr>CURES</vt:lpstr>
      <vt:lpstr>Urine Drug Testing</vt:lpstr>
      <vt:lpstr>AB2760 </vt:lpstr>
      <vt:lpstr>AB2760</vt:lpstr>
      <vt:lpstr>AB2760</vt:lpstr>
      <vt:lpstr>Chronic Opioid Patients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 Management  in Primary Care</dc:title>
  <dc:creator>vanhogh</dc:creator>
  <cp:lastModifiedBy>Gladis Limon-Cornejo</cp:lastModifiedBy>
  <cp:revision>18</cp:revision>
  <dcterms:created xsi:type="dcterms:W3CDTF">2019-09-18T06:43:24Z</dcterms:created>
  <dcterms:modified xsi:type="dcterms:W3CDTF">2019-10-01T19:08:21Z</dcterms:modified>
</cp:coreProperties>
</file>