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315" r:id="rId4"/>
    <p:sldId id="297" r:id="rId5"/>
    <p:sldId id="267" r:id="rId6"/>
    <p:sldId id="295" r:id="rId7"/>
    <p:sldId id="263" r:id="rId8"/>
    <p:sldId id="270" r:id="rId9"/>
    <p:sldId id="309" r:id="rId10"/>
    <p:sldId id="303" r:id="rId11"/>
    <p:sldId id="310" r:id="rId12"/>
    <p:sldId id="304" r:id="rId13"/>
    <p:sldId id="311" r:id="rId14"/>
    <p:sldId id="305" r:id="rId15"/>
    <p:sldId id="301" r:id="rId16"/>
    <p:sldId id="307" r:id="rId17"/>
    <p:sldId id="316" r:id="rId18"/>
    <p:sldId id="260" r:id="rId19"/>
    <p:sldId id="313" r:id="rId20"/>
    <p:sldId id="302" r:id="rId21"/>
    <p:sldId id="314" r:id="rId22"/>
    <p:sldId id="308" r:id="rId23"/>
    <p:sldId id="306" r:id="rId24"/>
    <p:sldId id="312" r:id="rId2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166263-1EDE-4FEF-91BD-A7CCB703D50D}">
          <p14:sldIdLst>
            <p14:sldId id="256"/>
            <p14:sldId id="282"/>
            <p14:sldId id="315"/>
            <p14:sldId id="297"/>
            <p14:sldId id="267"/>
            <p14:sldId id="295"/>
            <p14:sldId id="263"/>
            <p14:sldId id="270"/>
            <p14:sldId id="309"/>
            <p14:sldId id="303"/>
            <p14:sldId id="310"/>
            <p14:sldId id="304"/>
            <p14:sldId id="311"/>
            <p14:sldId id="305"/>
            <p14:sldId id="301"/>
            <p14:sldId id="307"/>
            <p14:sldId id="316"/>
            <p14:sldId id="260"/>
            <p14:sldId id="313"/>
            <p14:sldId id="302"/>
            <p14:sldId id="314"/>
            <p14:sldId id="308"/>
            <p14:sldId id="306"/>
            <p14:sldId id="31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2B3A1A7A-175B-4401-81DC-1CC36201D35B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6BD29E8-901B-4556-9BBA-8D3EF47E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2E8A9F8-4DCF-4F43-83FA-F1A4C062EAF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E9AC095B-3452-4BEF-90C0-BAF10A24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8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1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00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6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32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3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1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31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429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3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0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0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7528793-ECD4-441B-A141-AD20594CB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8593" y="1817510"/>
            <a:ext cx="4357897" cy="3034407"/>
          </a:xfrm>
          <a:solidFill>
            <a:srgbClr val="0070C0"/>
          </a:solidFill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sz="9000" dirty="0"/>
              <a:t>ACO Forum </a:t>
            </a:r>
          </a:p>
          <a:p>
            <a:pPr>
              <a:spcAft>
                <a:spcPts val="600"/>
              </a:spcAft>
            </a:pPr>
            <a:endParaRPr lang="en-US" sz="3000" dirty="0"/>
          </a:p>
          <a:p>
            <a:pPr>
              <a:spcAft>
                <a:spcPts val="600"/>
              </a:spcAft>
            </a:pPr>
            <a:r>
              <a:rPr lang="en-US" sz="5700" dirty="0"/>
              <a:t>August 25th, 2021</a:t>
            </a:r>
          </a:p>
          <a:p>
            <a:pPr>
              <a:spcAft>
                <a:spcPts val="600"/>
              </a:spcAft>
            </a:pPr>
            <a:r>
              <a:rPr lang="en-US" sz="5700" dirty="0"/>
              <a:t>8:30AM-10:30AM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94C45D-FCB1-4B86-967A-2C9EDB637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045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232C4A34-762E-40DF-A8AF-0D811BC02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161" y="802767"/>
            <a:ext cx="656539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CFF89C93-686D-4E4F-907B-96362A3F27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43" r="9045"/>
          <a:stretch/>
        </p:blipFill>
        <p:spPr>
          <a:xfrm>
            <a:off x="1113201" y="1122807"/>
            <a:ext cx="5925312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821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C3B4C-0E81-4CAB-ACAF-808989310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557" y="816638"/>
            <a:ext cx="3045468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/>
              <a:t>QUALITY MEASURES</a:t>
            </a:r>
            <a:br>
              <a:rPr lang="en-US" sz="3600" b="1" dirty="0"/>
            </a:br>
            <a:r>
              <a:rPr lang="en-US" sz="3600" b="1" dirty="0"/>
              <a:t>(2021)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5741C-D813-4677-8EF8-FD19E59A3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6335" y="989901"/>
            <a:ext cx="8400086" cy="6377497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l" fontAlgn="base"/>
            <a:r>
              <a:rPr lang="en-US" sz="1800" dirty="0">
                <a:solidFill>
                  <a:schemeClr val="tx1"/>
                </a:solidFill>
              </a:rPr>
              <a:t>ACO 13 - Falls: Screening for Future Falls: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docs-Calibri"/>
              </a:rPr>
              <a:t>•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docs-Calibri"/>
              </a:rPr>
              <a:t>CPT: 1101F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docs-Calibri"/>
              </a:rPr>
              <a:t>(0-1 falls) •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docs-Calibri"/>
              </a:rPr>
              <a:t>CPT: 1100F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docs-Calibri"/>
              </a:rPr>
              <a:t> (2+falls or any fall w/injury)</a:t>
            </a:r>
            <a:r>
              <a:rPr lang="en-US" sz="1800" dirty="0">
                <a:solidFill>
                  <a:schemeClr val="tx1"/>
                </a:solidFill>
              </a:rPr>
              <a:t>​ </a:t>
            </a:r>
          </a:p>
          <a:p>
            <a:pPr algn="l" fontAlgn="base"/>
            <a:r>
              <a:rPr lang="en-US" sz="1800" dirty="0">
                <a:solidFill>
                  <a:schemeClr val="tx1"/>
                </a:solidFill>
              </a:rPr>
              <a:t>ACO 14 - Influenza Immunization​: 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G8482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(Influenza vaccine administered or previously received)</a:t>
            </a:r>
            <a:endParaRPr lang="en-US" sz="1800" dirty="0">
              <a:solidFill>
                <a:schemeClr val="tx1"/>
              </a:solidFill>
            </a:endParaRPr>
          </a:p>
          <a:p>
            <a:pPr algn="l" fontAlgn="base"/>
            <a:r>
              <a:rPr lang="en-US" sz="1800" dirty="0">
                <a:solidFill>
                  <a:schemeClr val="tx1"/>
                </a:solidFill>
              </a:rPr>
              <a:t>ACO 17 - Tobacco Use: Screening and Cessation Intervention​: 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4004F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(screened for tobacco use &amp; received cessation intervention) 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1036F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(current tobacco non-user)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</a:p>
          <a:p>
            <a:pPr algn="l" fontAlgn="base"/>
            <a:r>
              <a:rPr lang="en-US" sz="1800" dirty="0">
                <a:solidFill>
                  <a:schemeClr val="tx1"/>
                </a:solidFill>
              </a:rPr>
              <a:t>ACO 18 - Screening for Depression and Follow-up Plan​: 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G8431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(positive screen &amp; f/u plan documented) 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G8510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(negative screen documented, f/u plan not required</a:t>
            </a:r>
            <a:endParaRPr lang="en-US" sz="1800" dirty="0">
              <a:solidFill>
                <a:schemeClr val="tx1"/>
              </a:solidFill>
            </a:endParaRPr>
          </a:p>
          <a:p>
            <a:pPr algn="l" fontAlgn="base"/>
            <a:r>
              <a:rPr lang="en-US" sz="2000" dirty="0">
                <a:solidFill>
                  <a:schemeClr val="bg1"/>
                </a:solidFill>
              </a:rPr>
              <a:t>ACO 19 - Colorectal Cancer Screening​: 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3017F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(screening results documented &amp; reviewed)</a:t>
            </a:r>
            <a:endParaRPr lang="en-US" sz="1800" b="1" dirty="0">
              <a:solidFill>
                <a:schemeClr val="bg1"/>
              </a:solidFill>
            </a:endParaRPr>
          </a:p>
          <a:p>
            <a:pPr algn="l" fontAlgn="base"/>
            <a:r>
              <a:rPr lang="en-US" sz="2000" dirty="0">
                <a:solidFill>
                  <a:schemeClr val="bg1"/>
                </a:solidFill>
              </a:rPr>
              <a:t>ACO 20 - Breast Cancer Screening​: 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3014F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(results documented &amp; reviewed)</a:t>
            </a:r>
            <a:endParaRPr lang="en-US" sz="1800" dirty="0">
              <a:solidFill>
                <a:schemeClr val="bg1"/>
              </a:solidFill>
            </a:endParaRPr>
          </a:p>
          <a:p>
            <a:pPr algn="l" fontAlgn="base"/>
            <a:r>
              <a:rPr lang="en-US" sz="1800" dirty="0">
                <a:solidFill>
                  <a:schemeClr val="tx1"/>
                </a:solidFill>
              </a:rPr>
              <a:t>ACO 42 - Statin Therapy - Treatment of Cardiovascular Disease​: 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G9664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(current statin therapy users or received a prescription for statin therapy)</a:t>
            </a:r>
            <a:endParaRPr lang="en-US" sz="1800" dirty="0">
              <a:solidFill>
                <a:schemeClr val="tx1"/>
              </a:solidFill>
            </a:endParaRPr>
          </a:p>
          <a:p>
            <a:pPr algn="l" fontAlgn="base"/>
            <a:r>
              <a:rPr lang="en-US" sz="1800" dirty="0">
                <a:solidFill>
                  <a:schemeClr val="tx1"/>
                </a:solidFill>
              </a:rPr>
              <a:t>ACO 40 - Depression Remission at Twelve Months​: 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ICD-10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(Major Depression): F33.___</a:t>
            </a:r>
            <a:b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ICD-10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(Dysthymia): F34.1    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G9509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(remission at 12 months)</a:t>
            </a:r>
            <a:endParaRPr lang="en-US" sz="1800" dirty="0">
              <a:solidFill>
                <a:schemeClr val="tx1"/>
              </a:solidFill>
            </a:endParaRPr>
          </a:p>
          <a:p>
            <a:pPr algn="l" fontAlgn="base"/>
            <a:r>
              <a:rPr lang="en-US" sz="2000" dirty="0">
                <a:solidFill>
                  <a:schemeClr val="bg1"/>
                </a:solidFill>
              </a:rPr>
              <a:t>ACO 27 - Diabetes Hemoglobin A1c (HbA1c) Poor Control (&gt;9%): 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ICD-10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(Diabetes): Ell.__        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3046F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(most recent HbA1c&gt;9.0%)</a:t>
            </a:r>
            <a:endParaRPr lang="en-US" sz="1800" b="1" dirty="0">
              <a:solidFill>
                <a:schemeClr val="bg1"/>
              </a:solidFill>
            </a:endParaRPr>
          </a:p>
          <a:p>
            <a:pPr algn="l" fontAlgn="base"/>
            <a:r>
              <a:rPr lang="en-US" sz="2000" dirty="0">
                <a:solidFill>
                  <a:schemeClr val="bg1"/>
                </a:solidFill>
              </a:rPr>
              <a:t>ACO 28 - Hypertension: Controlling High Blood Pressure: 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G8752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(Systolic BP&lt;140mmHg)         •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CPT: G8754</a:t>
            </a:r>
            <a:r>
              <a:rPr lang="en-US" sz="14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(Diastolic BP&lt;90mmHg)</a:t>
            </a:r>
            <a:endParaRPr lang="en-US" sz="1400" b="1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 b="1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 b="1" dirty="0">
              <a:solidFill>
                <a:schemeClr val="tx1"/>
              </a:solidFill>
            </a:endParaRPr>
          </a:p>
          <a:p>
            <a:pPr algn="l" fontAlgn="base"/>
            <a:br>
              <a:rPr lang="en-US" sz="2400" dirty="0">
                <a:solidFill>
                  <a:schemeClr val="tx1"/>
                </a:solidFill>
              </a:rPr>
            </a:br>
            <a:endParaRPr lang="en-US" sz="2000" b="1" dirty="0">
              <a:solidFill>
                <a:schemeClr val="accent2"/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buFont typeface="Wingdings 3" charset="2"/>
              <a:buChar char="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5F915-2057-41FE-8E4C-1F765BF8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7792-55F9-4648-A998-7949481C54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8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2021 MSSP AWV for ACO </a:t>
            </a:r>
            <a:b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400" dirty="0">
                <a:ea typeface="MS Mincho" panose="02020609040205080304" pitchFamily="49" charset="-128"/>
                <a:cs typeface="Times New Roman" panose="02020603050405020304" pitchFamily="18" charset="0"/>
              </a:rPr>
              <a:t>HCC Coding – Recapture </a:t>
            </a:r>
            <a:br>
              <a:rPr lang="en-US" sz="5400" dirty="0"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sz="60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4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422" y="1586484"/>
            <a:ext cx="3971933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HCC Coding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(recapture)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671216"/>
            <a:ext cx="6254900" cy="568095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en-US" b="1" dirty="0"/>
            </a:br>
            <a:br>
              <a:rPr lang="en-US" b="1" dirty="0"/>
            </a:br>
            <a:r>
              <a:rPr lang="en-US" b="1" dirty="0"/>
              <a:t>1. See your patients at least once a year and bill the AWV! </a:t>
            </a:r>
            <a:r>
              <a:rPr lang="en-US" b="1" u="sng" dirty="0"/>
              <a:t>Due to Covid -19 this is Critical for 2022</a:t>
            </a:r>
            <a:r>
              <a:rPr lang="en-US" b="1" dirty="0"/>
              <a:t>!</a:t>
            </a:r>
          </a:p>
          <a:p>
            <a:pPr marL="0" indent="0">
              <a:buNone/>
            </a:pPr>
            <a:r>
              <a:rPr lang="en-US" dirty="0"/>
              <a:t>Diagnoses need to be captured through face-to-face encounters and reported annually.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2. Prep for patient visits ahead of time</a:t>
            </a:r>
          </a:p>
          <a:p>
            <a:pPr marL="0" indent="0">
              <a:buNone/>
            </a:pPr>
            <a:r>
              <a:rPr lang="en-US" dirty="0"/>
              <a:t>Review ACO Care Gap report and HCC recapture report ahead of visits, so activities such as chart prep, problem list reviews can be made more effective and targeted.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3. Coding Specification</a:t>
            </a:r>
            <a:br>
              <a:rPr lang="en-US" b="1" dirty="0"/>
            </a:br>
            <a:endParaRPr lang="en-US" b="1" dirty="0"/>
          </a:p>
          <a:p>
            <a:pPr marL="0" indent="0">
              <a:buNone/>
            </a:pPr>
            <a:r>
              <a:rPr lang="en-US" dirty="0"/>
              <a:t>Make sure that valid diagnosis codes are documented at the time of the visit, consider options as provided in our HCC tips</a:t>
            </a:r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2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2021 MSSP </a:t>
            </a:r>
            <a:b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400" dirty="0">
                <a:ea typeface="MS Mincho" panose="02020609040205080304" pitchFamily="49" charset="-128"/>
                <a:cs typeface="Times New Roman" panose="02020603050405020304" pitchFamily="18" charset="0"/>
              </a:rPr>
              <a:t>CEHRT Documentation</a:t>
            </a:r>
            <a:br>
              <a:rPr lang="en-US" sz="5400" dirty="0"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sz="60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6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422" y="1586484"/>
            <a:ext cx="3971933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CEHRT </a:t>
            </a:r>
            <a:r>
              <a:rPr lang="en-US" sz="1800" dirty="0">
                <a:solidFill>
                  <a:srgbClr val="FFFFFF"/>
                </a:solidFill>
              </a:rPr>
              <a:t>Documentation</a:t>
            </a:r>
            <a:endParaRPr lang="en-US" sz="3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671216"/>
            <a:ext cx="6254900" cy="568095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1. Please instruct staff to respond timely to ACO data support team. </a:t>
            </a:r>
            <a:br>
              <a:rPr lang="en-US" sz="2800" b="1" dirty="0"/>
            </a:b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2. Annually request a CEHRT Use letter from your EHR vendor and supply to FCACO. </a:t>
            </a:r>
          </a:p>
          <a:p>
            <a:pPr marL="0" indent="0">
              <a:buNone/>
            </a:pPr>
            <a:r>
              <a:rPr lang="en-US" sz="2800" b="1" dirty="0"/>
              <a:t>3. Audits are random by CMS so be prepared. </a:t>
            </a:r>
            <a:br>
              <a:rPr lang="en-US" b="1" dirty="0"/>
            </a:b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80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CCM Operations Overview </a:t>
            </a:r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70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991572"/>
          </a:xfrm>
        </p:spPr>
        <p:txBody>
          <a:bodyPr vert="horz" lIns="182880" tIns="182880" rIns="182880" bIns="182880" rtlCol="0" anchor="ctr">
            <a:normAutofit fontScale="90000"/>
          </a:bodyPr>
          <a:lstStyle/>
          <a:p>
            <a:r>
              <a:rPr kumimoji="0" lang="en-US" b="0" i="0" u="none" strike="noStrike" normalizeH="0" noProof="0" dirty="0">
                <a:ln>
                  <a:noFill/>
                </a:ln>
                <a:effectLst/>
                <a:uLnTx/>
                <a:uFillTx/>
              </a:rPr>
              <a:t>CCM Facts and More</a:t>
            </a:r>
            <a:br>
              <a:rPr kumimoji="0" lang="en-US" b="0" i="0" u="none" strike="noStrike" normalizeH="0" noProof="0" dirty="0">
                <a:ln>
                  <a:noFill/>
                </a:ln>
                <a:effectLst/>
                <a:uLnTx/>
                <a:uFillTx/>
              </a:rPr>
            </a:br>
            <a:br>
              <a:rPr kumimoji="0" lang="en-US" b="0" i="0" u="none" strike="noStrike" normalizeH="0" noProof="0" dirty="0">
                <a:ln>
                  <a:noFill/>
                </a:ln>
                <a:effectLst/>
                <a:uLnTx/>
                <a:uFillTx/>
              </a:rPr>
            </a:br>
            <a:r>
              <a:rPr lang="en-US" dirty="0"/>
              <a:t>Top Performers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2729428-E3E7-4043-987D-8F4DB6CCFBD8}"/>
              </a:ext>
            </a:extLst>
          </p:cNvPr>
          <p:cNvSpPr txBox="1">
            <a:spLocks/>
          </p:cNvSpPr>
          <p:nvPr/>
        </p:nvSpPr>
        <p:spPr>
          <a:xfrm>
            <a:off x="803244" y="2638044"/>
            <a:ext cx="3063765" cy="32632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/>
            <a:endParaRPr lang="en-US" b="1" dirty="0"/>
          </a:p>
          <a:p>
            <a:pPr marL="342900" marR="0" lvl="0">
              <a:spcAft>
                <a:spcPts val="0"/>
              </a:spcAft>
            </a:pPr>
            <a:endParaRPr lang="en-US" dirty="0"/>
          </a:p>
          <a:p>
            <a:pPr marL="342900" marR="0" lvl="0">
              <a:spcAft>
                <a:spcPts val="0"/>
              </a:spcAft>
            </a:pPr>
            <a:endParaRPr lang="en-US" dirty="0"/>
          </a:p>
          <a:p>
            <a:pPr fontAlgn="base"/>
            <a:r>
              <a:rPr lang="en-US" sz="3600" dirty="0"/>
              <a:t> 80 providers participating. Are you missing out? </a:t>
            </a:r>
          </a:p>
          <a:p>
            <a:pPr fontAlgn="base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EC223B7E-FF5F-4E32-81CA-C47D3A04C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8F02B4-B619-43BE-8E85-D51361712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337603"/>
              </p:ext>
            </p:extLst>
          </p:nvPr>
        </p:nvGraphicFramePr>
        <p:xfrm>
          <a:off x="5046253" y="1293275"/>
          <a:ext cx="5781290" cy="4279396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610728">
                  <a:extLst>
                    <a:ext uri="{9D8B030D-6E8A-4147-A177-3AD203B41FA5}">
                      <a16:colId xmlns:a16="http://schemas.microsoft.com/office/drawing/2014/main" val="1445255058"/>
                    </a:ext>
                  </a:extLst>
                </a:gridCol>
                <a:gridCol w="2451616">
                  <a:extLst>
                    <a:ext uri="{9D8B030D-6E8A-4147-A177-3AD203B41FA5}">
                      <a16:colId xmlns:a16="http://schemas.microsoft.com/office/drawing/2014/main" val="2589507404"/>
                    </a:ext>
                  </a:extLst>
                </a:gridCol>
                <a:gridCol w="2718946">
                  <a:extLst>
                    <a:ext uri="{9D8B030D-6E8A-4147-A177-3AD203B41FA5}">
                      <a16:colId xmlns:a16="http://schemas.microsoft.com/office/drawing/2014/main" val="3516633301"/>
                    </a:ext>
                  </a:extLst>
                </a:gridCol>
              </a:tblGrid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en-US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PROVIDER NAME</a:t>
                      </a:r>
                      <a:endParaRPr lang="en-US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AMOUNT TO PROVIDERS</a:t>
                      </a:r>
                      <a:endParaRPr lang="en-US" sz="1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166610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$147,620.04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416363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$92,129.68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08491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$62,633.00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811573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$57,621.86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278028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$54,683.74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731406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$49,672.22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306025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$41,818.30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595440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$39,701.69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921079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$21,208.29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618530"/>
                  </a:ext>
                </a:extLst>
              </a:tr>
              <a:tr h="38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PCP </a:t>
                      </a:r>
                      <a:endParaRPr lang="en-US" sz="11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$19,736.55</a:t>
                      </a:r>
                      <a:endParaRPr lang="en-US" sz="11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51642" marT="20657" marB="154926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253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061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E27E648-63B2-4815-88F3-A884A2145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646729"/>
              </p:ext>
            </p:extLst>
          </p:nvPr>
        </p:nvGraphicFramePr>
        <p:xfrm>
          <a:off x="559166" y="1143000"/>
          <a:ext cx="47244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8539">
                  <a:extLst>
                    <a:ext uri="{9D8B030D-6E8A-4147-A177-3AD203B41FA5}">
                      <a16:colId xmlns:a16="http://schemas.microsoft.com/office/drawing/2014/main" val="175595395"/>
                    </a:ext>
                  </a:extLst>
                </a:gridCol>
                <a:gridCol w="786343">
                  <a:extLst>
                    <a:ext uri="{9D8B030D-6E8A-4147-A177-3AD203B41FA5}">
                      <a16:colId xmlns:a16="http://schemas.microsoft.com/office/drawing/2014/main" val="3317614707"/>
                    </a:ext>
                  </a:extLst>
                </a:gridCol>
                <a:gridCol w="1192198">
                  <a:extLst>
                    <a:ext uri="{9D8B030D-6E8A-4147-A177-3AD203B41FA5}">
                      <a16:colId xmlns:a16="http://schemas.microsoft.com/office/drawing/2014/main" val="3953935375"/>
                    </a:ext>
                  </a:extLst>
                </a:gridCol>
                <a:gridCol w="903660">
                  <a:extLst>
                    <a:ext uri="{9D8B030D-6E8A-4147-A177-3AD203B41FA5}">
                      <a16:colId xmlns:a16="http://schemas.microsoft.com/office/drawing/2014/main" val="1369096380"/>
                    </a:ext>
                  </a:extLst>
                </a:gridCol>
                <a:gridCol w="903660">
                  <a:extLst>
                    <a:ext uri="{9D8B030D-6E8A-4147-A177-3AD203B41FA5}">
                      <a16:colId xmlns:a16="http://schemas.microsoft.com/office/drawing/2014/main" val="3158769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Providers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2018 Shared Savings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2018 Advanced Payment Model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2018 CCM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8502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$22,459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$26,952.83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$1,689.58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$51,101.41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0273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$15,033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$11,734.21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$26,767.21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50759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$6,550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$41,255.44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$47,805.44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0124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$7,394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$19,316.62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$26,710.62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71229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$11,966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$234.94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$12,200.94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4158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$10,981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$10,978.82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$729.31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$22,689.13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56964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$6,263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$11,991.87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$538.98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$18,793.85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22160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$5,830.00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$11,032.51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$16,862.51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7048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5134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523199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64FDBD0-7866-4FA8-B69A-E9D5E9BD5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182540"/>
              </p:ext>
            </p:extLst>
          </p:nvPr>
        </p:nvGraphicFramePr>
        <p:xfrm>
          <a:off x="5968553" y="1143000"/>
          <a:ext cx="45593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124356776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46624204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420159049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41582106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1568409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Providers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2019 Shared Savings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2019 Advanced Payment Model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2019 CCM Program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00932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$50,984.12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$9,168.32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$60,152.44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4735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$38,667.95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$38,667.95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73255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$14,827.56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$14,827.56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55425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$22,668.11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$1,679.95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$24,348.06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9779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$27,878.17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$27,878.17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7111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$22,770.55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$4,053.89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$26,824.44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0333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$20,691.08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$2,296.94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$22,988.02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0513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$18,399.18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$108.45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$18,507.63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6620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$15,986.56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$15,986.56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3878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$19,736.55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$19,736.55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178962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C54B54-6AD8-460D-AB37-8D1A45E68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69445"/>
              </p:ext>
            </p:extLst>
          </p:nvPr>
        </p:nvGraphicFramePr>
        <p:xfrm>
          <a:off x="559166" y="3933077"/>
          <a:ext cx="46863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8398">
                  <a:extLst>
                    <a:ext uri="{9D8B030D-6E8A-4147-A177-3AD203B41FA5}">
                      <a16:colId xmlns:a16="http://schemas.microsoft.com/office/drawing/2014/main" val="1651785288"/>
                    </a:ext>
                  </a:extLst>
                </a:gridCol>
                <a:gridCol w="904262">
                  <a:extLst>
                    <a:ext uri="{9D8B030D-6E8A-4147-A177-3AD203B41FA5}">
                      <a16:colId xmlns:a16="http://schemas.microsoft.com/office/drawing/2014/main" val="3461892552"/>
                    </a:ext>
                  </a:extLst>
                </a:gridCol>
                <a:gridCol w="1192992">
                  <a:extLst>
                    <a:ext uri="{9D8B030D-6E8A-4147-A177-3AD203B41FA5}">
                      <a16:colId xmlns:a16="http://schemas.microsoft.com/office/drawing/2014/main" val="943806987"/>
                    </a:ext>
                  </a:extLst>
                </a:gridCol>
                <a:gridCol w="850324">
                  <a:extLst>
                    <a:ext uri="{9D8B030D-6E8A-4147-A177-3AD203B41FA5}">
                      <a16:colId xmlns:a16="http://schemas.microsoft.com/office/drawing/2014/main" val="2325118943"/>
                    </a:ext>
                  </a:extLst>
                </a:gridCol>
                <a:gridCol w="850324">
                  <a:extLst>
                    <a:ext uri="{9D8B030D-6E8A-4147-A177-3AD203B41FA5}">
                      <a16:colId xmlns:a16="http://schemas.microsoft.com/office/drawing/2014/main" val="260165598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Providers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2020 Shared Savings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2020 Advanced Payment Model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2020 CCM Program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82311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$36,366.19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$36,366.19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3057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$26,694.52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$26,694.52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5554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23238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$6,563.18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$6,563.18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1380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$14,604.63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$14,604.63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9293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$158.66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$158.66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2106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$36.43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$36.43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1169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$4,331.55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$4,331.55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0911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$5,221.73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$5,221.73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5745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PCP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$0.00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86683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D7D61C-BC32-4280-8479-B3EA3B1F5CB9}"/>
              </a:ext>
            </a:extLst>
          </p:cNvPr>
          <p:cNvSpPr txBox="1"/>
          <p:nvPr/>
        </p:nvSpPr>
        <p:spPr>
          <a:xfrm>
            <a:off x="559166" y="521630"/>
            <a:ext cx="3400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Evaluation of Top Performers</a:t>
            </a:r>
          </a:p>
        </p:txBody>
      </p:sp>
    </p:spTree>
    <p:extLst>
      <p:ext uri="{BB962C8B-B14F-4D97-AF65-F5344CB8AC3E}">
        <p14:creationId xmlns:p14="http://schemas.microsoft.com/office/powerpoint/2010/main" val="876093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B49E-15F7-4F15-95C8-F0A07A1D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In-House Billing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C6F7CC6F-2FFD-4B1E-87B5-352E4CF7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79" y="408373"/>
            <a:ext cx="6684885" cy="564698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solidFill>
                  <a:schemeClr val="bg1"/>
                </a:solidFill>
              </a:rPr>
              <a:t>How will Family Choice ACO CCM In-house Billing Work?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Patient Care Coordinators (PCCs) will continue to enroll eligible patients and create comprehensive care plans as they do daily. 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FC ACO will aggerate for all eligible monthly charges and bill Medicare directly.  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FC ACO will invoice PCP </a:t>
            </a:r>
            <a:r>
              <a:rPr lang="en-US" sz="2000" b="1" dirty="0">
                <a:solidFill>
                  <a:schemeClr val="bg1"/>
                </a:solidFill>
              </a:rPr>
              <a:t>50% </a:t>
            </a:r>
            <a:r>
              <a:rPr lang="en-US" sz="2000" dirty="0">
                <a:solidFill>
                  <a:schemeClr val="bg1"/>
                </a:solidFill>
              </a:rPr>
              <a:t>of CCM allowed amount for performing monthly CCM services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FC ACO will make monthly disbursements to providers along with a copy of summary of EOBs for your records.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FC ACO will bill </a:t>
            </a:r>
            <a:r>
              <a:rPr lang="en-US" sz="2000" b="1" u="sng" dirty="0">
                <a:solidFill>
                  <a:schemeClr val="bg1"/>
                </a:solidFill>
              </a:rPr>
              <a:t>only</a:t>
            </a:r>
            <a:r>
              <a:rPr lang="en-US" sz="2000" dirty="0">
                <a:solidFill>
                  <a:schemeClr val="bg1"/>
                </a:solidFill>
              </a:rPr>
              <a:t> one of the below CPT codes monthly. 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99490</a:t>
            </a:r>
          </a:p>
          <a:p>
            <a:pPr lvl="2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99487</a:t>
            </a:r>
          </a:p>
          <a:p>
            <a:pPr lvl="2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bg1"/>
                </a:solidFill>
              </a:rPr>
              <a:t>99489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b="1" dirty="0">
                <a:solidFill>
                  <a:schemeClr val="bg1"/>
                </a:solidFill>
              </a:rPr>
              <a:t> 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F1521-F873-4FE8-91C8-96EEBC7A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C877792-55F9-4648-A998-7949481C54AD}" type="slidenum">
              <a:rPr kumimoji="0" 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249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988868-4D49-4F75-BEA5-E24F138D3412}"/>
              </a:ext>
            </a:extLst>
          </p:cNvPr>
          <p:cNvSpPr/>
          <p:nvPr/>
        </p:nvSpPr>
        <p:spPr>
          <a:xfrm>
            <a:off x="781238" y="1443035"/>
            <a:ext cx="4456590" cy="40699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can I participate? </a:t>
            </a:r>
            <a:br>
              <a:rPr lang="en-US" sz="3000" b="1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0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C6F7CC6F-2FFD-4B1E-87B5-352E4CF7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5540" y="975951"/>
            <a:ext cx="6594825" cy="46613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endParaRPr lang="en-US" b="1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Sign ACO Participation Agreement Addendum – Chronic Care Management Program </a:t>
            </a:r>
            <a:br>
              <a:rPr lang="en-US" sz="2800" dirty="0"/>
            </a:b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Complete and return Medicare Enrollment Application -  Reassignment of Medicare Benefits form 855R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Commit to Medi-Cal enrollment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FBEC9D-9733-43A3-97A1-C726DBD4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2C877792-55F9-4648-A998-7949481C54AD}" type="slidenum">
              <a:rPr lang="en-US" kern="1200" spc="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19</a:t>
            </a:fld>
            <a:endParaRPr lang="en-US" kern="1200" spc="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48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03" y="483692"/>
            <a:ext cx="10303193" cy="858284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n-US" sz="5000" b="0" i="0" u="none" strike="noStrike" kern="1200" cap="all" spc="20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Agenda</a:t>
            </a:r>
            <a:endParaRPr lang="en-US" dirty="0"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pic>
        <p:nvPicPr>
          <p:cNvPr id="6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EC223B7E-FF5F-4E32-81CA-C47D3A04C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82729428-E3E7-4043-987D-8F4DB6CCFBD8}"/>
              </a:ext>
            </a:extLst>
          </p:cNvPr>
          <p:cNvSpPr txBox="1">
            <a:spLocks/>
          </p:cNvSpPr>
          <p:nvPr/>
        </p:nvSpPr>
        <p:spPr>
          <a:xfrm>
            <a:off x="3151789" y="567582"/>
            <a:ext cx="6848669" cy="6377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buFont typeface="Wingdings 3" charset="2"/>
              <a:buChar char=""/>
            </a:pP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6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6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2022 Transition to MSSP Enhanced Overview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2021 and 20221 Quality and CEHRT Requirements</a:t>
            </a:r>
          </a:p>
          <a:p>
            <a:pPr marL="5715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Annual Wellness Visit for ACO</a:t>
            </a:r>
          </a:p>
          <a:p>
            <a:pPr marL="5715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Closing ACO Care Gaps</a:t>
            </a:r>
          </a:p>
          <a:p>
            <a:pPr marL="5715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HCC Coding – Recapture </a:t>
            </a:r>
          </a:p>
          <a:p>
            <a:pPr marL="571500" lvl="1" indent="-342900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CEHRT Documentation</a:t>
            </a:r>
            <a:b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Chronic Care Management Updates (In-House Billing) 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2019 – 2021 YTD PCP Revenue Summary  </a:t>
            </a:r>
          </a:p>
          <a:p>
            <a:pPr marL="800100" lvl="1" indent="-342900"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Medi-Cal Enrollment Kickoff</a:t>
            </a:r>
          </a:p>
          <a:p>
            <a:pPr marL="800100" lvl="1" indent="-342900">
              <a:spcBef>
                <a:spcPts val="0"/>
              </a:spcBef>
              <a:spcAft>
                <a:spcPts val="1000"/>
              </a:spcAft>
              <a:buFont typeface="+mj-lt"/>
              <a:buAutoNum type="alphaLcParenR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Medicare 855R</a:t>
            </a:r>
          </a:p>
          <a:p>
            <a:pPr marL="571500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ACO Shared Savings Distribution Plan </a:t>
            </a:r>
          </a:p>
          <a:p>
            <a:pPr marL="57150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6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2022 and Beyond Strategic Approach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400" dirty="0">
                <a:latin typeface="+mj-lt"/>
                <a:ea typeface="MS Mincho" panose="02020609040205080304" pitchFamily="49" charset="-128"/>
              </a:rPr>
              <a:t>Updates to CMS Interim Notices</a:t>
            </a:r>
          </a:p>
          <a:p>
            <a:pPr marL="57150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600" dirty="0">
                <a:latin typeface="+mj-lt"/>
                <a:ea typeface="MS Mincho" panose="02020609040205080304" pitchFamily="49" charset="-128"/>
              </a:rPr>
              <a:t> </a:t>
            </a:r>
            <a:r>
              <a:rPr lang="en-US" sz="1600" dirty="0">
                <a:latin typeface="+mj-lt"/>
              </a:rPr>
              <a:t>Provider Performance and Evaluation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419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B49E-15F7-4F15-95C8-F0A07A1D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3"/>
            <a:ext cx="3698803" cy="2972905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Provider Performance and Evaluation</a:t>
            </a:r>
            <a:br>
              <a:rPr lang="en-US" sz="2400" b="1" dirty="0">
                <a:solidFill>
                  <a:schemeClr val="tx1"/>
                </a:solidFill>
              </a:rPr>
            </a:b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Shared Savings distribution plan PY2021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C6F7CC6F-2FFD-4B1E-87B5-352E4CF7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79" y="408373"/>
            <a:ext cx="6684885" cy="5646987"/>
          </a:xfrm>
        </p:spPr>
        <p:txBody>
          <a:bodyPr anchor="ctr">
            <a:normAutofit/>
          </a:bodyPr>
          <a:lstStyle/>
          <a:p>
            <a:pPr marL="0" lvl="0" indent="0">
              <a:buClr>
                <a:srgbClr val="9BAFB5"/>
              </a:buClr>
              <a:buNone/>
            </a:pPr>
            <a:r>
              <a:rPr lang="en-US" sz="23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Three-part shared savings distribution plan</a:t>
            </a:r>
          </a:p>
          <a:p>
            <a:pPr marL="1143000" lvl="3" indent="-457200">
              <a:buClr>
                <a:srgbClr val="9BAFB5"/>
              </a:buClr>
              <a:buFont typeface="+mj-lt"/>
              <a:buAutoNum type="arabicPeriod"/>
            </a:pPr>
            <a:r>
              <a:rPr lang="en-US" sz="23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HCC coding recapture</a:t>
            </a:r>
          </a:p>
          <a:p>
            <a:pPr marL="1143000" lvl="3" indent="-457200">
              <a:buClr>
                <a:srgbClr val="9BAFB5"/>
              </a:buClr>
              <a:buFont typeface="+mj-lt"/>
              <a:buAutoNum type="arabicPeriod"/>
            </a:pPr>
            <a:r>
              <a:rPr lang="en-US" sz="23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Quality performance</a:t>
            </a:r>
          </a:p>
          <a:p>
            <a:pPr marL="1143000" lvl="3" indent="-457200">
              <a:buClr>
                <a:srgbClr val="9BAFB5"/>
              </a:buClr>
              <a:buFont typeface="+mj-lt"/>
              <a:buAutoNum type="arabicPeriod"/>
            </a:pPr>
            <a:r>
              <a:rPr lang="en-US" sz="23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ACO Program Participation </a:t>
            </a:r>
          </a:p>
          <a:p>
            <a:pPr lvl="5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rgbClr val="000000">
                    <a:lumMod val="85000"/>
                    <a:lumOff val="15000"/>
                  </a:srgbClr>
                </a:solidFill>
                <a:highlight>
                  <a:srgbClr val="FFFF00"/>
                </a:highlight>
              </a:rPr>
              <a:t>CCM opt in  </a:t>
            </a:r>
          </a:p>
          <a:p>
            <a:pPr lvl="5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rgbClr val="000000">
                    <a:lumMod val="85000"/>
                    <a:lumOff val="15000"/>
                  </a:srgbClr>
                </a:solidFill>
                <a:highlight>
                  <a:srgbClr val="FFFF00"/>
                </a:highlight>
              </a:rPr>
              <a:t>CCM In-house Billing opt in  </a:t>
            </a:r>
          </a:p>
          <a:p>
            <a:pPr lvl="5">
              <a:buClr>
                <a:srgbClr val="9BAFB5"/>
              </a:buClr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rgbClr val="000000">
                    <a:lumMod val="85000"/>
                    <a:lumOff val="15000"/>
                  </a:srgbClr>
                </a:solidFill>
                <a:highlight>
                  <a:srgbClr val="FFFF00"/>
                </a:highlight>
              </a:rPr>
              <a:t>ACO Hospitalist opt in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500" b="1" dirty="0">
                <a:solidFill>
                  <a:schemeClr val="bg1"/>
                </a:solidFill>
              </a:rPr>
              <a:t>FCACO will plan to distribute in next 30-45 days from receipt of payment from CMS.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F1521-F873-4FE8-91C8-96EEBC7AE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2C877792-55F9-4648-A998-7949481C54AD}" type="slidenum">
              <a:rPr kumimoji="0" 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31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2021 MSSP </a:t>
            </a:r>
            <a:b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400" dirty="0">
                <a:ea typeface="MS Mincho" panose="02020609040205080304" pitchFamily="49" charset="-128"/>
                <a:cs typeface="Times New Roman" panose="02020603050405020304" pitchFamily="18" charset="0"/>
              </a:rPr>
              <a:t>CEHRT Documentation</a:t>
            </a:r>
            <a:br>
              <a:rPr lang="en-US" sz="5400" dirty="0"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sz="60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57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91D27-0A88-431B-9720-D59FC2E7D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4317522"/>
          </a:xfrm>
        </p:spPr>
        <p:txBody>
          <a:bodyPr>
            <a:normAutofit/>
          </a:bodyPr>
          <a:lstStyle/>
          <a:p>
            <a:r>
              <a:rPr lang="en-US" dirty="0"/>
              <a:t>2022 and Beyond Strategic Approach: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Updates to CMS Interim Notices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Direct Contracting</a:t>
            </a:r>
            <a:br>
              <a:rPr lang="en-US" dirty="0"/>
            </a:br>
            <a:r>
              <a:rPr lang="en-US" dirty="0"/>
              <a:t>Primary Care First </a:t>
            </a:r>
            <a:br>
              <a:rPr lang="en-US" dirty="0"/>
            </a:br>
            <a:r>
              <a:rPr lang="en-US" dirty="0"/>
              <a:t>Other CMs Models </a:t>
            </a:r>
          </a:p>
        </p:txBody>
      </p:sp>
    </p:spTree>
    <p:extLst>
      <p:ext uri="{BB962C8B-B14F-4D97-AF65-F5344CB8AC3E}">
        <p14:creationId xmlns:p14="http://schemas.microsoft.com/office/powerpoint/2010/main" val="826176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422" y="1586484"/>
            <a:ext cx="3971933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2021 &amp; 2022 MSSP 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671216"/>
            <a:ext cx="6254900" cy="568095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en-US" sz="2800" b="1" dirty="0"/>
            </a:br>
            <a:br>
              <a:rPr lang="en-US" sz="2800" dirty="0"/>
            </a:br>
            <a:r>
              <a:rPr lang="en-US" sz="2800" dirty="0"/>
              <a:t>1. FCACO will remain in current MSSP track through 12/31/2021.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2. FCACO will renew ACO under MSSP Enhanced Track. Greater risk pool means bigger distribution pool paid to providers. </a:t>
            </a:r>
          </a:p>
          <a:p>
            <a:pPr marL="0" indent="0">
              <a:buNone/>
            </a:pPr>
            <a:br>
              <a:rPr lang="en-US" b="1" dirty="0"/>
            </a:b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07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FCACO Shared Saving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671216"/>
            <a:ext cx="6254900" cy="5680953"/>
          </a:xfrm>
        </p:spPr>
        <p:txBody>
          <a:bodyPr anchor="ctr">
            <a:normAutofit fontScale="625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2683C6"/>
              </a:buClr>
              <a:buSzPct val="100000"/>
              <a:buAutoNum type="arabicPeriod"/>
              <a:tabLst/>
              <a:defRPr/>
            </a:pPr>
            <a:r>
              <a:rPr lang="en-US" sz="2800" dirty="0">
                <a:latin typeface="Tw Cen MT" panose="020B0602020104020603"/>
              </a:rPr>
              <a:t>Overlap with Primary Care First and Direct Contracting Model will not be permitted in 2022.</a:t>
            </a:r>
          </a:p>
          <a:p>
            <a:pPr marL="514350" marR="0" lvl="0" indent="-51435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2683C6"/>
              </a:buClr>
              <a:buSzPct val="10000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PCPs</a:t>
            </a:r>
            <a:r>
              <a:rPr lang="en-US" sz="2800" dirty="0">
                <a:latin typeface="Tw Cen MT" panose="020B0602020104020603"/>
              </a:rPr>
              <a:t> will need to select by 9/10/2021 or PCP will be terminated from ACO program and lose shared savings distribution opportunity. </a:t>
            </a:r>
          </a:p>
          <a:p>
            <a:pPr marL="514350" lvl="0" indent="-514350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2683C6"/>
              </a:buClr>
              <a:buSzPct val="100000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PCF only offers minimal </a:t>
            </a:r>
            <a:r>
              <a:rPr lang="en-US" sz="2800" dirty="0">
                <a:latin typeface="Tw Cen MT" panose="020B0602020104020603"/>
              </a:rPr>
              <a:t>professional bonuses – </a:t>
            </a:r>
            <a:r>
              <a:rPr lang="en-US" sz="2800" u="sng" dirty="0">
                <a:latin typeface="Tw Cen MT" panose="020B0602020104020603"/>
              </a:rPr>
              <a:t>ACO is TOTAL COST OF CARE! </a:t>
            </a:r>
            <a:r>
              <a:rPr lang="en-US" sz="2800" dirty="0">
                <a:latin typeface="Tw Cen MT" panose="020B0602020104020603"/>
              </a:rPr>
              <a:t> PCF</a:t>
            </a:r>
            <a:r>
              <a:rPr lang="en-US" sz="2800" dirty="0"/>
              <a:t> adjusts the PBP by a factor ranging from </a:t>
            </a:r>
            <a:r>
              <a:rPr lang="en-US" sz="2800" dirty="0">
                <a:highlight>
                  <a:srgbClr val="FFFF00"/>
                </a:highlight>
              </a:rPr>
              <a:t>-10% </a:t>
            </a:r>
            <a:r>
              <a:rPr lang="en-US" sz="2800" dirty="0"/>
              <a:t>to +50% based entirely on acute hospital utilization (AHU).  ACO only 75% UPSIDE!!!!</a:t>
            </a:r>
            <a:endParaRPr lang="en-US" sz="2800" u="sng" dirty="0">
              <a:latin typeface="Tw Cen MT" panose="020B0602020104020603"/>
            </a:endParaRPr>
          </a:p>
          <a:p>
            <a:pPr marL="514350" marR="0" lvl="0" indent="-51435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2683C6"/>
              </a:buClr>
              <a:buSzPct val="10000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PCF requires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additional quality reporting on all patients in practice</a:t>
            </a:r>
            <a:r>
              <a:rPr lang="en-US" sz="2800" u="sng" dirty="0">
                <a:latin typeface="Tw Cen MT" panose="020B0602020104020603"/>
              </a:rPr>
              <a:t>!</a:t>
            </a:r>
          </a:p>
          <a:p>
            <a:pPr marL="514350" lvl="0" indent="-514350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rgbClr val="2683C6"/>
              </a:buClr>
              <a:buSzPct val="100000"/>
              <a:buAutoNum type="arabicPeriod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ACO reduces additional administrative burden of PCF! </a:t>
            </a:r>
            <a:r>
              <a:rPr lang="en-US" sz="2800" dirty="0"/>
              <a:t>Participants are subject to a program integrity screening and must submit cost, utilization, patient experience, and quality data to ensure patient safety and compliance.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33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41F6E24-A39A-4464-93F3-0582DAF52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726" y="0"/>
            <a:ext cx="66925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8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2021 MSSP Overview</a:t>
            </a:r>
            <a:b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and Future</a:t>
            </a:r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5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27CF81-035D-4F61-8CE2-AE2BA222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FCACO membership</a:t>
            </a:r>
          </a:p>
        </p:txBody>
      </p:sp>
      <p:pic>
        <p:nvPicPr>
          <p:cNvPr id="8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269B021-1476-4805-914A-C6EDA7E0B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D95964-A0B6-4648-9DC3-A7A65E48D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244954"/>
              </p:ext>
            </p:extLst>
          </p:nvPr>
        </p:nvGraphicFramePr>
        <p:xfrm>
          <a:off x="5629013" y="1445305"/>
          <a:ext cx="5597788" cy="396739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709034">
                  <a:extLst>
                    <a:ext uri="{9D8B030D-6E8A-4147-A177-3AD203B41FA5}">
                      <a16:colId xmlns:a16="http://schemas.microsoft.com/office/drawing/2014/main" val="382942387"/>
                    </a:ext>
                  </a:extLst>
                </a:gridCol>
                <a:gridCol w="3888754">
                  <a:extLst>
                    <a:ext uri="{9D8B030D-6E8A-4147-A177-3AD203B41FA5}">
                      <a16:colId xmlns:a16="http://schemas.microsoft.com/office/drawing/2014/main" val="3022077222"/>
                    </a:ext>
                  </a:extLst>
                </a:gridCol>
              </a:tblGrid>
              <a:tr h="925781">
                <a:tc>
                  <a:txBody>
                    <a:bodyPr/>
                    <a:lstStyle/>
                    <a:p>
                      <a:pPr algn="l"/>
                      <a:r>
                        <a:rPr lang="en-US" sz="4100" b="1" cap="none" spc="3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 marL="0" marR="23478" marT="129126" marB="12912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100" b="1" cap="none" spc="30">
                          <a:solidFill>
                            <a:schemeClr val="tx1"/>
                          </a:solidFill>
                        </a:rPr>
                        <a:t>MEMBERSHIP</a:t>
                      </a:r>
                    </a:p>
                  </a:txBody>
                  <a:tcPr marL="0" marR="23478" marT="129126" marB="12912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707784"/>
                  </a:ext>
                </a:extLst>
              </a:tr>
              <a:tr h="760403">
                <a:tc>
                  <a:txBody>
                    <a:bodyPr/>
                    <a:lstStyle/>
                    <a:p>
                      <a:pPr algn="l"/>
                      <a:r>
                        <a:rPr lang="en-US" sz="3100" cap="none" spc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0" marR="258254" marT="129126" marB="12912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100" cap="none" spc="0">
                          <a:solidFill>
                            <a:schemeClr val="tx1"/>
                          </a:solidFill>
                        </a:rPr>
                        <a:t>6,624</a:t>
                      </a:r>
                    </a:p>
                  </a:txBody>
                  <a:tcPr marL="0" marR="258254" marT="129126" marB="12912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393080"/>
                  </a:ext>
                </a:extLst>
              </a:tr>
              <a:tr h="760403">
                <a:tc>
                  <a:txBody>
                    <a:bodyPr/>
                    <a:lstStyle/>
                    <a:p>
                      <a:pPr algn="l"/>
                      <a:r>
                        <a:rPr lang="en-US" sz="3100" cap="none" spc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117388" marR="258254" marT="129126" marB="12912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100" cap="none" spc="0" dirty="0">
                          <a:solidFill>
                            <a:schemeClr val="tx1"/>
                          </a:solidFill>
                        </a:rPr>
                        <a:t>11,362</a:t>
                      </a:r>
                    </a:p>
                  </a:txBody>
                  <a:tcPr marL="117388" marR="258254" marT="129126" marB="12912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626598"/>
                  </a:ext>
                </a:extLst>
              </a:tr>
              <a:tr h="760403">
                <a:tc>
                  <a:txBody>
                    <a:bodyPr/>
                    <a:lstStyle/>
                    <a:p>
                      <a:pPr algn="l"/>
                      <a:r>
                        <a:rPr lang="en-US" sz="3100" cap="none" spc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 marL="0" marR="258254" marT="129126" marB="12912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100" cap="none" spc="0" dirty="0">
                          <a:solidFill>
                            <a:schemeClr val="tx1"/>
                          </a:solidFill>
                        </a:rPr>
                        <a:t>12,204</a:t>
                      </a:r>
                    </a:p>
                  </a:txBody>
                  <a:tcPr marL="0" marR="258254" marT="129126" marB="12912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242391"/>
                  </a:ext>
                </a:extLst>
              </a:tr>
              <a:tr h="760403">
                <a:tc>
                  <a:txBody>
                    <a:bodyPr/>
                    <a:lstStyle/>
                    <a:p>
                      <a:pPr algn="l"/>
                      <a:r>
                        <a:rPr lang="en-US" sz="3100" cap="none" spc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 marL="0" marR="258254" marT="129126" marB="12912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100" cap="none" spc="0" dirty="0">
                          <a:solidFill>
                            <a:schemeClr val="tx1"/>
                          </a:solidFill>
                        </a:rPr>
                        <a:t>12,476</a:t>
                      </a:r>
                    </a:p>
                  </a:txBody>
                  <a:tcPr marL="0" marR="258254" marT="129126" marB="12912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141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52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27CF81-035D-4F61-8CE2-AE2BA222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2133600"/>
            <a:ext cx="3044952" cy="1898904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FCACO</a:t>
            </a:r>
            <a:br>
              <a:rPr lang="en-US" dirty="0"/>
            </a:br>
            <a:r>
              <a:rPr lang="en-US" dirty="0"/>
              <a:t>CCM MEMBERSHIP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D724C0-CB66-4423-9B87-82EA15ABDB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30"/>
          <a:stretch/>
        </p:blipFill>
        <p:spPr>
          <a:xfrm>
            <a:off x="10535817" y="6059076"/>
            <a:ext cx="1614196" cy="711482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C43FF44-B771-4931-9B99-A283D2FAD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98966"/>
              </p:ext>
            </p:extLst>
          </p:nvPr>
        </p:nvGraphicFramePr>
        <p:xfrm>
          <a:off x="5140452" y="1144345"/>
          <a:ext cx="5925313" cy="465068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985746">
                  <a:extLst>
                    <a:ext uri="{9D8B030D-6E8A-4147-A177-3AD203B41FA5}">
                      <a16:colId xmlns:a16="http://schemas.microsoft.com/office/drawing/2014/main" val="453068644"/>
                    </a:ext>
                  </a:extLst>
                </a:gridCol>
                <a:gridCol w="3939567">
                  <a:extLst>
                    <a:ext uri="{9D8B030D-6E8A-4147-A177-3AD203B41FA5}">
                      <a16:colId xmlns:a16="http://schemas.microsoft.com/office/drawing/2014/main" val="912636966"/>
                    </a:ext>
                  </a:extLst>
                </a:gridCol>
              </a:tblGrid>
              <a:tr h="1044855">
                <a:tc>
                  <a:txBody>
                    <a:bodyPr/>
                    <a:lstStyle/>
                    <a:p>
                      <a:r>
                        <a:rPr lang="en-US" sz="3800" b="1" cap="none" spc="0">
                          <a:solidFill>
                            <a:schemeClr val="bg1"/>
                          </a:solidFill>
                        </a:rPr>
                        <a:t>YEAR</a:t>
                      </a:r>
                    </a:p>
                  </a:txBody>
                  <a:tcPr marL="175844" marR="125603" marT="251205" marB="25120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800" b="1" cap="none" spc="0">
                          <a:solidFill>
                            <a:schemeClr val="bg1"/>
                          </a:solidFill>
                        </a:rPr>
                        <a:t>MEMBERSHIP</a:t>
                      </a:r>
                    </a:p>
                  </a:txBody>
                  <a:tcPr marL="175844" marR="125603" marT="251205" marB="25120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21972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r>
                        <a:rPr lang="en-US" sz="3300" cap="none" spc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 marL="175844" marR="125603" marT="138163" marB="2512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cap="none" spc="0" dirty="0">
                          <a:solidFill>
                            <a:schemeClr val="tx1"/>
                          </a:solidFill>
                        </a:rPr>
                        <a:t>5,097</a:t>
                      </a:r>
                    </a:p>
                  </a:txBody>
                  <a:tcPr marL="175844" marR="125603" marT="138163" marB="2512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565511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r>
                        <a:rPr lang="en-US" sz="3300" cap="none" spc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 marL="175844" marR="125603" marT="138163" marB="2512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cap="none" spc="0">
                          <a:solidFill>
                            <a:schemeClr val="tx1"/>
                          </a:solidFill>
                        </a:rPr>
                        <a:t>6,834</a:t>
                      </a:r>
                    </a:p>
                  </a:txBody>
                  <a:tcPr marL="175844" marR="125603" marT="138163" marB="2512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72844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r>
                        <a:rPr lang="en-US" sz="3300" cap="none" spc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 marL="175844" marR="125603" marT="138163" marB="2512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cap="none" spc="0" dirty="0">
                          <a:solidFill>
                            <a:schemeClr val="tx1"/>
                          </a:solidFill>
                        </a:rPr>
                        <a:t>7,169</a:t>
                      </a:r>
                    </a:p>
                  </a:txBody>
                  <a:tcPr marL="175844" marR="125603" marT="138163" marB="2512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468855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r>
                        <a:rPr lang="en-US" sz="3300" cap="none" spc="0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 marL="175844" marR="125603" marT="138163" marB="2512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cap="none" spc="0" dirty="0">
                          <a:solidFill>
                            <a:schemeClr val="tx1"/>
                          </a:solidFill>
                        </a:rPr>
                        <a:t>8,844 </a:t>
                      </a:r>
                    </a:p>
                  </a:txBody>
                  <a:tcPr marL="175844" marR="125603" marT="138163" marB="25120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548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04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27CF81-035D-4F61-8CE2-AE2BA222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Year to date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ACO Savings</a:t>
            </a:r>
          </a:p>
        </p:txBody>
      </p:sp>
      <p:pic>
        <p:nvPicPr>
          <p:cNvPr id="6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474D971F-3D53-44F9-9C79-32B76BE28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D95964-A0B6-4648-9DC3-A7A65E48D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57792"/>
              </p:ext>
            </p:extLst>
          </p:nvPr>
        </p:nvGraphicFramePr>
        <p:xfrm>
          <a:off x="5619750" y="1310079"/>
          <a:ext cx="5607051" cy="423784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586205">
                  <a:extLst>
                    <a:ext uri="{9D8B030D-6E8A-4147-A177-3AD203B41FA5}">
                      <a16:colId xmlns:a16="http://schemas.microsoft.com/office/drawing/2014/main" val="382942387"/>
                    </a:ext>
                  </a:extLst>
                </a:gridCol>
                <a:gridCol w="1895117">
                  <a:extLst>
                    <a:ext uri="{9D8B030D-6E8A-4147-A177-3AD203B41FA5}">
                      <a16:colId xmlns:a16="http://schemas.microsoft.com/office/drawing/2014/main" val="3022077222"/>
                    </a:ext>
                  </a:extLst>
                </a:gridCol>
                <a:gridCol w="2125729">
                  <a:extLst>
                    <a:ext uri="{9D8B030D-6E8A-4147-A177-3AD203B41FA5}">
                      <a16:colId xmlns:a16="http://schemas.microsoft.com/office/drawing/2014/main" val="1911335527"/>
                    </a:ext>
                  </a:extLst>
                </a:gridCol>
              </a:tblGrid>
              <a:tr h="1198974">
                <a:tc>
                  <a:txBody>
                    <a:bodyPr/>
                    <a:lstStyle/>
                    <a:p>
                      <a:r>
                        <a:rPr lang="en-US" sz="2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YEAR</a:t>
                      </a:r>
                    </a:p>
                  </a:txBody>
                  <a:tcPr marL="320648" marR="192388" marT="192388" marB="1923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CMS</a:t>
                      </a:r>
                    </a:p>
                  </a:txBody>
                  <a:tcPr marL="320648" marR="192388" marT="192388" marB="1923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FAMILY CHOICE </a:t>
                      </a:r>
                    </a:p>
                  </a:txBody>
                  <a:tcPr marL="320648" marR="192388" marT="192388" marB="19238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9707784"/>
                  </a:ext>
                </a:extLst>
              </a:tr>
              <a:tr h="684142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2018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$2,433,368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$1,216,684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393080"/>
                  </a:ext>
                </a:extLst>
              </a:tr>
              <a:tr h="684142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2019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$4,390,664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$2,195,332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626598"/>
                  </a:ext>
                </a:extLst>
              </a:tr>
              <a:tr h="986443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2020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Fall of 2021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Fall of 2021</a:t>
                      </a:r>
                    </a:p>
                    <a:p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387473"/>
                  </a:ext>
                </a:extLst>
              </a:tr>
              <a:tr h="684142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2021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TBD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TBD</a:t>
                      </a:r>
                    </a:p>
                  </a:txBody>
                  <a:tcPr marL="320648" marR="166736" marT="166736" marB="16673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504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11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988868-4D49-4F75-BEA5-E24F138D3412}"/>
              </a:ext>
            </a:extLst>
          </p:cNvPr>
          <p:cNvSpPr/>
          <p:nvPr/>
        </p:nvSpPr>
        <p:spPr>
          <a:xfrm>
            <a:off x="781238" y="1443035"/>
            <a:ext cx="4456590" cy="40699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PY2022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cap="all" spc="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DEADLINE</a:t>
            </a:r>
            <a:br>
              <a:rPr lang="en-US" sz="3000" b="1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0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C6F7CC6F-2FFD-4B1E-87B5-352E4CF7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5540" y="975951"/>
            <a:ext cx="6594825" cy="4661369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/>
            <a:endParaRPr lang="en-US" b="1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Sign: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ACO Participation Agreement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Chronic Care Management Program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Inhouse-Billing Addendum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ACO Hospitalists Addendum</a:t>
            </a:r>
            <a:br>
              <a:rPr lang="en-US" sz="2600" dirty="0"/>
            </a:br>
            <a:br>
              <a:rPr lang="en-US" sz="2600" dirty="0"/>
            </a:br>
            <a:r>
              <a:rPr lang="en-US" sz="3600" dirty="0">
                <a:highlight>
                  <a:srgbClr val="FFFF00"/>
                </a:highlight>
              </a:rPr>
              <a:t>No later than 9/9/2021!!!</a:t>
            </a:r>
            <a:br>
              <a:rPr lang="en-US" sz="2600" dirty="0"/>
            </a:br>
            <a:endParaRPr lang="en-US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Complete and return Medicare Enrollment Application -  Reassignment of Medicare Benefits form 855R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Commit to Medi-Cal enrollment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FBEC9D-9733-43A3-97A1-C726DBD4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2C877792-55F9-4648-A998-7949481C54AD}" type="slidenum">
              <a:rPr lang="en-US" kern="1200" spc="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kern="1200" spc="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015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2021 MSSP </a:t>
            </a:r>
            <a:br>
              <a:rPr lang="en-US" sz="6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400" dirty="0">
                <a:ea typeface="MS Mincho" panose="02020609040205080304" pitchFamily="49" charset="-128"/>
                <a:cs typeface="Times New Roman" panose="02020603050405020304" pitchFamily="18" charset="0"/>
              </a:rPr>
              <a:t>Closing ACO Care Gaps</a:t>
            </a:r>
            <a:br>
              <a:rPr lang="en-US" sz="6000" dirty="0"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n-US" sz="60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26A57155-ADF4-473E-8098-F2448935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222" y="5878713"/>
            <a:ext cx="1417312" cy="85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0131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1454</Words>
  <Application>Microsoft Office PowerPoint</Application>
  <PresentationFormat>Widescreen</PresentationFormat>
  <Paragraphs>355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Aharoni</vt:lpstr>
      <vt:lpstr>Arial</vt:lpstr>
      <vt:lpstr>Calibri</vt:lpstr>
      <vt:lpstr>Courier New</vt:lpstr>
      <vt:lpstr>docs-Calibri</vt:lpstr>
      <vt:lpstr>Gill Sans MT</vt:lpstr>
      <vt:lpstr>Trebuchet MS</vt:lpstr>
      <vt:lpstr>Tw Cen MT</vt:lpstr>
      <vt:lpstr>Wingdings</vt:lpstr>
      <vt:lpstr>Wingdings 3</vt:lpstr>
      <vt:lpstr>Parcel</vt:lpstr>
      <vt:lpstr>PowerPoint Presentation</vt:lpstr>
      <vt:lpstr>Agenda</vt:lpstr>
      <vt:lpstr>PowerPoint Presentation</vt:lpstr>
      <vt:lpstr>2021 MSSP Overview Current and Future</vt:lpstr>
      <vt:lpstr>FCACO membership</vt:lpstr>
      <vt:lpstr>FCACO CCM MEMBERSHIP</vt:lpstr>
      <vt:lpstr>Year to date  ACO Savings</vt:lpstr>
      <vt:lpstr>PowerPoint Presentation</vt:lpstr>
      <vt:lpstr>2021 MSSP  Closing ACO Care Gaps </vt:lpstr>
      <vt:lpstr>QUALITY MEASURES (2021) </vt:lpstr>
      <vt:lpstr>2021 MSSP AWV for ACO  HCC Coding – Recapture  </vt:lpstr>
      <vt:lpstr>HCC Coding (recapture)</vt:lpstr>
      <vt:lpstr>2021 MSSP  CEHRT Documentation </vt:lpstr>
      <vt:lpstr>CEHRT Documentation</vt:lpstr>
      <vt:lpstr>CCM Operations Overview </vt:lpstr>
      <vt:lpstr>CCM Facts and More  Top Performers</vt:lpstr>
      <vt:lpstr>PowerPoint Presentation</vt:lpstr>
      <vt:lpstr>In-House Billing</vt:lpstr>
      <vt:lpstr>PowerPoint Presentation</vt:lpstr>
      <vt:lpstr>Provider Performance and Evaluation  Shared Savings distribution plan PY2021 </vt:lpstr>
      <vt:lpstr>2021 MSSP  CEHRT Documentation </vt:lpstr>
      <vt:lpstr>2022 and Beyond Strategic Approach:  Updates to CMS Interim Notices   Direct Contracting Primary Care First  Other CMs Models </vt:lpstr>
      <vt:lpstr>2021 &amp; 2022 MSSP Overview </vt:lpstr>
      <vt:lpstr>FCACO Shared Saving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Michael Hall</dc:creator>
  <cp:lastModifiedBy>Gladis Limon-Cornejo</cp:lastModifiedBy>
  <cp:revision>20</cp:revision>
  <dcterms:created xsi:type="dcterms:W3CDTF">2021-05-12T23:51:36Z</dcterms:created>
  <dcterms:modified xsi:type="dcterms:W3CDTF">2021-08-25T18:11:06Z</dcterms:modified>
</cp:coreProperties>
</file>