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8" r:id="rId3"/>
    <p:sldId id="299" r:id="rId4"/>
    <p:sldId id="306" r:id="rId5"/>
    <p:sldId id="305" r:id="rId6"/>
    <p:sldId id="300" r:id="rId7"/>
    <p:sldId id="308" r:id="rId8"/>
    <p:sldId id="307" r:id="rId9"/>
    <p:sldId id="304" r:id="rId10"/>
    <p:sldId id="310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166263-1EDE-4FEF-91BD-A7CCB703D50D}">
          <p14:sldIdLst>
            <p14:sldId id="256"/>
            <p14:sldId id="298"/>
            <p14:sldId id="299"/>
            <p14:sldId id="306"/>
            <p14:sldId id="305"/>
            <p14:sldId id="300"/>
            <p14:sldId id="308"/>
            <p14:sldId id="307"/>
            <p14:sldId id="304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F4A4A-58A5-42A2-81D0-27B0295F899E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4F12F4-D459-4CFA-A0B9-06B331F7A59F}">
      <dgm:prSet/>
      <dgm:spPr/>
      <dgm:t>
        <a:bodyPr/>
        <a:lstStyle/>
        <a:p>
          <a:r>
            <a:rPr lang="en-US" dirty="0"/>
            <a:t>RKK submission on 1/1/2022</a:t>
          </a:r>
        </a:p>
      </dgm:t>
    </dgm:pt>
    <dgm:pt modelId="{D0529E9D-AD5D-44BE-9C4F-625C0B54CEBB}" type="parTrans" cxnId="{78BEB72A-B1BE-40F4-AF81-542AB6F20C4B}">
      <dgm:prSet/>
      <dgm:spPr/>
      <dgm:t>
        <a:bodyPr/>
        <a:lstStyle/>
        <a:p>
          <a:endParaRPr lang="en-US"/>
        </a:p>
      </dgm:t>
    </dgm:pt>
    <dgm:pt modelId="{232C0D52-0E52-4F6B-A499-E3E67ACD7031}" type="sibTrans" cxnId="{78BEB72A-B1BE-40F4-AF81-542AB6F20C4B}">
      <dgm:prSet/>
      <dgm:spPr/>
      <dgm:t>
        <a:bodyPr/>
        <a:lstStyle/>
        <a:p>
          <a:endParaRPr lang="en-US"/>
        </a:p>
      </dgm:t>
    </dgm:pt>
    <dgm:pt modelId="{7CC39297-CE28-415E-85D5-389B636B464D}" type="pres">
      <dgm:prSet presAssocID="{966F4A4A-58A5-42A2-81D0-27B0295F899E}" presName="outerComposite" presStyleCnt="0">
        <dgm:presLayoutVars>
          <dgm:chMax val="5"/>
          <dgm:dir/>
          <dgm:resizeHandles val="exact"/>
        </dgm:presLayoutVars>
      </dgm:prSet>
      <dgm:spPr/>
    </dgm:pt>
    <dgm:pt modelId="{B2C5A71A-5CD2-4CA2-97AA-AC0812361BD3}" type="pres">
      <dgm:prSet presAssocID="{966F4A4A-58A5-42A2-81D0-27B0295F899E}" presName="dummyMaxCanvas" presStyleCnt="0">
        <dgm:presLayoutVars/>
      </dgm:prSet>
      <dgm:spPr/>
    </dgm:pt>
    <dgm:pt modelId="{C5E4CF88-A0DE-423E-B525-8B6CC8AFF24F}" type="pres">
      <dgm:prSet presAssocID="{966F4A4A-58A5-42A2-81D0-27B0295F899E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78BEB72A-B1BE-40F4-AF81-542AB6F20C4B}" srcId="{966F4A4A-58A5-42A2-81D0-27B0295F899E}" destId="{C44F12F4-D459-4CFA-A0B9-06B331F7A59F}" srcOrd="0" destOrd="0" parTransId="{D0529E9D-AD5D-44BE-9C4F-625C0B54CEBB}" sibTransId="{232C0D52-0E52-4F6B-A499-E3E67ACD7031}"/>
    <dgm:cxn modelId="{1F4D725D-4B4C-4E5C-96BA-D7F1CE95C10A}" type="presOf" srcId="{C44F12F4-D459-4CFA-A0B9-06B331F7A59F}" destId="{C5E4CF88-A0DE-423E-B525-8B6CC8AFF24F}" srcOrd="0" destOrd="0" presId="urn:microsoft.com/office/officeart/2005/8/layout/vProcess5"/>
    <dgm:cxn modelId="{7184A6AE-426A-41D3-8716-AEB8B7BD1B44}" type="presOf" srcId="{966F4A4A-58A5-42A2-81D0-27B0295F899E}" destId="{7CC39297-CE28-415E-85D5-389B636B464D}" srcOrd="0" destOrd="0" presId="urn:microsoft.com/office/officeart/2005/8/layout/vProcess5"/>
    <dgm:cxn modelId="{25E3139E-F0EE-46F6-B27A-7C2C8349085F}" type="presParOf" srcId="{7CC39297-CE28-415E-85D5-389B636B464D}" destId="{B2C5A71A-5CD2-4CA2-97AA-AC0812361BD3}" srcOrd="0" destOrd="0" presId="urn:microsoft.com/office/officeart/2005/8/layout/vProcess5"/>
    <dgm:cxn modelId="{DBF6BCA1-C538-4CC4-8325-46E899A6EE17}" type="presParOf" srcId="{7CC39297-CE28-415E-85D5-389B636B464D}" destId="{C5E4CF88-A0DE-423E-B525-8B6CC8AFF24F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4CF88-A0DE-423E-B525-8B6CC8AFF24F}">
      <dsp:nvSpPr>
        <dsp:cNvPr id="0" name=""/>
        <dsp:cNvSpPr/>
      </dsp:nvSpPr>
      <dsp:spPr>
        <a:xfrm>
          <a:off x="0" y="1231899"/>
          <a:ext cx="5607050" cy="2463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900" kern="1200" dirty="0"/>
            <a:t>RKK submission on 1/1/2022</a:t>
          </a:r>
        </a:p>
      </dsp:txBody>
      <dsp:txXfrm>
        <a:off x="72162" y="1304061"/>
        <a:ext cx="5462726" cy="2319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A1A7A-175B-4401-81DC-1CC36201D3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D29E8-901B-4556-9BBA-8D3EF47E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A9F8-4DCF-4F43-83FA-F1A4C062EAF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C095B-3452-4BEF-90C0-BAF10A24B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8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1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7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9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23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42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4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84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7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74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C095B-3452-4BEF-90C0-BAF10A24BD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8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32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3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1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31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4294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3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0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0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7528793-ECD4-441B-A141-AD20594CB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9208" y="1888452"/>
            <a:ext cx="3858936" cy="2767438"/>
          </a:xfrm>
          <a:solidFill>
            <a:srgbClr val="0070C0"/>
          </a:solidFill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sz="9000" dirty="0"/>
              <a:t>PCP Forum </a:t>
            </a:r>
          </a:p>
          <a:p>
            <a:pPr>
              <a:spcAft>
                <a:spcPts val="600"/>
              </a:spcAft>
            </a:pPr>
            <a:endParaRPr lang="en-US" sz="3000" dirty="0"/>
          </a:p>
          <a:p>
            <a:pPr>
              <a:spcAft>
                <a:spcPts val="600"/>
              </a:spcAft>
            </a:pPr>
            <a:r>
              <a:rPr lang="en-US" sz="5700" dirty="0"/>
              <a:t>October 27, 2021</a:t>
            </a:r>
          </a:p>
          <a:p>
            <a:pPr>
              <a:spcAft>
                <a:spcPts val="600"/>
              </a:spcAft>
            </a:pPr>
            <a:r>
              <a:rPr lang="en-US" sz="5700" dirty="0"/>
              <a:t>7PM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94C45D-FCB1-4B86-967A-2C9EDB637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045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232C4A34-762E-40DF-A8AF-0D811BC02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161" y="802767"/>
            <a:ext cx="656539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C5A8BB-A9C1-44D1-8199-A22A3891E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06" y="1568822"/>
            <a:ext cx="6330901" cy="328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821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2" y="577516"/>
            <a:ext cx="10459616" cy="1395663"/>
          </a:xfrm>
        </p:spPr>
        <p:txBody>
          <a:bodyPr>
            <a:noAutofit/>
          </a:bodyPr>
          <a:lstStyle/>
          <a:p>
            <a:r>
              <a:rPr lang="en-US" sz="4500"/>
              <a:t>Merit-based </a:t>
            </a:r>
            <a:r>
              <a:rPr lang="en-US" sz="4500" dirty="0"/>
              <a:t>incentives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2230015"/>
            <a:ext cx="10459616" cy="3825551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/>
              <a:t>HEDIS (</a:t>
            </a:r>
            <a:r>
              <a:rPr lang="en-US" sz="3500" dirty="0" err="1"/>
              <a:t>MediCal</a:t>
            </a:r>
            <a:r>
              <a:rPr lang="en-US" sz="3500" dirty="0"/>
              <a:t>) and RAF (</a:t>
            </a:r>
            <a:r>
              <a:rPr lang="en-US" sz="3500" dirty="0" err="1"/>
              <a:t>MediCare</a:t>
            </a:r>
            <a:r>
              <a:rPr lang="en-US" sz="3500" dirty="0"/>
              <a:t>) are two sources of supplemental income where FCHN lags significantly</a:t>
            </a:r>
          </a:p>
          <a:p>
            <a:pPr lvl="4"/>
            <a:r>
              <a:rPr lang="en-US" sz="3300" dirty="0"/>
              <a:t>Lists of patients needing screenings and testing are available on </a:t>
            </a:r>
            <a:r>
              <a:rPr lang="en-US" sz="3300" dirty="0" err="1"/>
              <a:t>CapConnect</a:t>
            </a:r>
            <a:r>
              <a:rPr lang="en-US" sz="3300" dirty="0"/>
              <a:t> and </a:t>
            </a:r>
            <a:r>
              <a:rPr lang="en-US" sz="3300"/>
              <a:t>should also </a:t>
            </a:r>
            <a:r>
              <a:rPr lang="en-US" sz="3300" dirty="0"/>
              <a:t>have been sent to your office</a:t>
            </a:r>
          </a:p>
          <a:p>
            <a:pPr lvl="4"/>
            <a:r>
              <a:rPr lang="en-US" sz="3300" dirty="0"/>
              <a:t>RAF scores below 1.0 generally reflect inattention to coding and documentation</a:t>
            </a:r>
          </a:p>
          <a:p>
            <a:r>
              <a:rPr lang="en-US" sz="3500" dirty="0"/>
              <a:t>Encounter data is being tracked as a proxy for access; additionally, not having full office hours is not acceptable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2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2" y="547029"/>
            <a:ext cx="10459616" cy="873439"/>
          </a:xfrm>
        </p:spPr>
        <p:txBody>
          <a:bodyPr>
            <a:noAutofit/>
          </a:bodyPr>
          <a:lstStyle/>
          <a:p>
            <a:r>
              <a:rPr lang="en-US" sz="45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1778466"/>
            <a:ext cx="10459616" cy="4913254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500" dirty="0"/>
              <a:t>CalOptima Rate Reduction</a:t>
            </a:r>
          </a:p>
          <a:p>
            <a:pPr marL="514350" indent="-514350">
              <a:buAutoNum type="alphaUcPeriod"/>
            </a:pPr>
            <a:r>
              <a:rPr lang="en-US" sz="3500" dirty="0"/>
              <a:t>Restricted Knox Keene License </a:t>
            </a:r>
          </a:p>
          <a:p>
            <a:pPr marL="514350" indent="-514350">
              <a:buAutoNum type="alphaUcPeriod"/>
            </a:pPr>
            <a:r>
              <a:rPr lang="en-US" sz="3500" dirty="0"/>
              <a:t>PCP Care Coordination </a:t>
            </a:r>
          </a:p>
          <a:p>
            <a:pPr marL="514350" indent="-514350">
              <a:buAutoNum type="alphaUcPeriod"/>
            </a:pPr>
            <a:r>
              <a:rPr lang="en-US" sz="3500" dirty="0"/>
              <a:t>Referral and Follow-up for Specialty Visits </a:t>
            </a:r>
          </a:p>
          <a:p>
            <a:pPr marL="0" indent="0">
              <a:buNone/>
            </a:pPr>
            <a:endParaRPr lang="en-US" sz="3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5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2" y="681253"/>
            <a:ext cx="10459616" cy="873439"/>
          </a:xfrm>
        </p:spPr>
        <p:txBody>
          <a:bodyPr>
            <a:noAutofit/>
          </a:bodyPr>
          <a:lstStyle/>
          <a:p>
            <a:r>
              <a:rPr lang="en-US" sz="4500" dirty="0" err="1"/>
              <a:t>Caloptima</a:t>
            </a:r>
            <a:r>
              <a:rPr lang="en-US" sz="4500" dirty="0"/>
              <a:t>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2230015"/>
            <a:ext cx="10459616" cy="4203442"/>
          </a:xfrm>
        </p:spPr>
        <p:txBody>
          <a:bodyPr>
            <a:normAutofit/>
          </a:bodyPr>
          <a:lstStyle/>
          <a:p>
            <a:r>
              <a:rPr lang="en-US" sz="3500" dirty="0"/>
              <a:t>Payments for </a:t>
            </a:r>
            <a:r>
              <a:rPr lang="en-US" sz="3500" dirty="0" err="1"/>
              <a:t>MediCal</a:t>
            </a:r>
            <a:r>
              <a:rPr lang="en-US" sz="3500" dirty="0"/>
              <a:t> Expansion (MCE) members continues to drop</a:t>
            </a:r>
          </a:p>
          <a:p>
            <a:r>
              <a:rPr lang="en-US" sz="3500" dirty="0"/>
              <a:t>Total cuts since the program’s initiation are approaching $60 Million</a:t>
            </a:r>
          </a:p>
          <a:p>
            <a:r>
              <a:rPr lang="en-US" sz="3500" dirty="0"/>
              <a:t>Despite multiple years of MCE cuts, Family Choice had kept rates steady and continued to make merit-based incentive payments</a:t>
            </a:r>
          </a:p>
          <a:p>
            <a:pPr marL="0" indent="0">
              <a:buNone/>
            </a:pPr>
            <a:endParaRPr lang="en-US" sz="3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2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2" y="513185"/>
            <a:ext cx="10459616" cy="1364602"/>
          </a:xfrm>
        </p:spPr>
        <p:txBody>
          <a:bodyPr>
            <a:noAutofit/>
          </a:bodyPr>
          <a:lstStyle/>
          <a:p>
            <a:r>
              <a:rPr lang="en-US" sz="4500" dirty="0"/>
              <a:t>Overview: Family Choice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2318657"/>
            <a:ext cx="10459616" cy="4180114"/>
          </a:xfrm>
        </p:spPr>
        <p:txBody>
          <a:bodyPr>
            <a:normAutofit fontScale="70000" lnSpcReduction="20000"/>
          </a:bodyPr>
          <a:lstStyle/>
          <a:p>
            <a:r>
              <a:rPr lang="en-US" sz="3500" dirty="0"/>
              <a:t>Family Choice has undertaken several initiatives in response to the CalOptima rates cuts: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Reducing PCP cap—MCE focused, most practices with Classic members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 Ensuring VSP is paying for routine eye exams, especially diabetic screening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Scrutinizing use of ancillary services—PT repeatedly and routinely asks your office to request thousands of dollars of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Eliminating routine approval of high acuity codes—99204, 99205, 99215, 99245 and 99255—these will require your office to submit notes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Specialty/ancillary self-referral is no longer allowed unless extenuating circumstances are documented in the authorization request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 Increasing HEDIS payments and improving RAF scores</a:t>
            </a:r>
          </a:p>
          <a:p>
            <a:pPr marL="0" indent="0">
              <a:buNone/>
            </a:pPr>
            <a:endParaRPr lang="en-US" sz="3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7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2" y="681253"/>
            <a:ext cx="10459616" cy="873439"/>
          </a:xfrm>
        </p:spPr>
        <p:txBody>
          <a:bodyPr>
            <a:noAutofit/>
          </a:bodyPr>
          <a:lstStyle/>
          <a:p>
            <a:r>
              <a:rPr lang="en-US" sz="4500" dirty="0"/>
              <a:t>Family Choice Initiatives--RKK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2230015"/>
            <a:ext cx="10459616" cy="38255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Restricted Knox-Keene (RKK) license allows Family Choice to control the hospital/institutional pool as well as the physician risk pool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 As funding for the hospital pool shrinks, controlling the outflows becomes increasingly important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 RKK will also allow Family Choice to expand into less saturated parts of Orange County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/>
              <a:t> Application submitted and under review</a:t>
            </a:r>
          </a:p>
          <a:p>
            <a:pPr marL="0" indent="0">
              <a:buNone/>
            </a:pPr>
            <a:endParaRPr lang="en-US" sz="3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462" y="2474752"/>
            <a:ext cx="3936923" cy="1868238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3500" b="1" dirty="0">
                <a:solidFill>
                  <a:schemeClr val="bg1"/>
                </a:solidFill>
              </a:rPr>
              <a:t>Anticipated timeline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894697A-E9A6-44EE-8EFF-4FC5701D68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36060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5243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2" y="681253"/>
            <a:ext cx="10459616" cy="873439"/>
          </a:xfrm>
        </p:spPr>
        <p:txBody>
          <a:bodyPr>
            <a:noAutofit/>
          </a:bodyPr>
          <a:lstStyle/>
          <a:p>
            <a:r>
              <a:rPr lang="en-US" sz="4500" dirty="0"/>
              <a:t>PCP Care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2230015"/>
            <a:ext cx="10459616" cy="3825551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/>
              <a:t>PCP care coordination is the backbone of managed care and </a:t>
            </a:r>
            <a:r>
              <a:rPr lang="en-US" sz="3300"/>
              <a:t>the strength </a:t>
            </a:r>
            <a:r>
              <a:rPr lang="en-US" sz="3300" dirty="0"/>
              <a:t>of FCMG’s continued success</a:t>
            </a:r>
          </a:p>
          <a:p>
            <a:pPr lvl="1"/>
            <a:r>
              <a:rPr lang="en-US" sz="3100" dirty="0"/>
              <a:t>Reduces readmissions</a:t>
            </a:r>
          </a:p>
          <a:p>
            <a:pPr lvl="1"/>
            <a:r>
              <a:rPr lang="en-US" sz="3100" dirty="0"/>
              <a:t>Avoids duplication of services</a:t>
            </a:r>
          </a:p>
          <a:p>
            <a:pPr lvl="1"/>
            <a:r>
              <a:rPr lang="en-US" sz="3100" dirty="0"/>
              <a:t>Eliminates unnecessary ED utilization</a:t>
            </a:r>
          </a:p>
          <a:p>
            <a:pPr lvl="1"/>
            <a:r>
              <a:rPr lang="en-US" sz="3100" dirty="0"/>
              <a:t>Enhances HEDIS scores</a:t>
            </a:r>
          </a:p>
          <a:p>
            <a:pPr lvl="1"/>
            <a:r>
              <a:rPr lang="en-US" sz="3100" dirty="0"/>
              <a:t>Ensures care is comprehensive and effective</a:t>
            </a:r>
          </a:p>
          <a:p>
            <a:pPr lvl="1"/>
            <a:r>
              <a:rPr lang="en-US" sz="3100" dirty="0"/>
              <a:t>Improves patient satisfaction</a:t>
            </a:r>
          </a:p>
          <a:p>
            <a:r>
              <a:rPr lang="en-US" sz="3300" dirty="0"/>
              <a:t>PCP engagement tracked through submission of encounter data</a:t>
            </a:r>
          </a:p>
          <a:p>
            <a:pPr marL="0" indent="0">
              <a:buNone/>
            </a:pPr>
            <a:endParaRPr lang="en-US" sz="3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86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2" y="681253"/>
            <a:ext cx="10459616" cy="873439"/>
          </a:xfrm>
        </p:spPr>
        <p:txBody>
          <a:bodyPr>
            <a:noAutofit/>
          </a:bodyPr>
          <a:lstStyle/>
          <a:p>
            <a:r>
              <a:rPr lang="en-US" sz="4500" dirty="0"/>
              <a:t>PCP Care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2" y="2230015"/>
            <a:ext cx="10459616" cy="3825551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/>
              <a:t>To ensure care coordination is taking place, FCHN allows 2 specialty visits per authorization and 12 ancillary Units (97110--3 hours of PT)</a:t>
            </a:r>
          </a:p>
          <a:p>
            <a:r>
              <a:rPr lang="en-US" sz="3500" dirty="0"/>
              <a:t>Additional requests for services should involve a PCP visit—too often the front desk is submitting requests for additional services without a PCP visit</a:t>
            </a:r>
          </a:p>
          <a:p>
            <a:r>
              <a:rPr lang="en-US" sz="3500" dirty="0"/>
              <a:t>Specialists need to submit notes back to the PCP with directions for follow up or additional services required</a:t>
            </a:r>
          </a:p>
          <a:p>
            <a:r>
              <a:rPr lang="en-US" sz="3500" dirty="0"/>
              <a:t>Chronic care needs i.e. pain is not a reason for PCPs to stop seeing the patient on a regular basis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85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DF6A-8E9F-4421-906D-56B8A0A7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91" y="334723"/>
            <a:ext cx="10459617" cy="1494077"/>
          </a:xfrm>
        </p:spPr>
        <p:txBody>
          <a:bodyPr>
            <a:noAutofit/>
          </a:bodyPr>
          <a:lstStyle/>
          <a:p>
            <a:r>
              <a:rPr lang="en-US" sz="4500" dirty="0"/>
              <a:t>Referral and follow up for specialty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6905-4E3C-4DDE-AF25-3EF0E04CE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191" y="2305221"/>
            <a:ext cx="10459616" cy="4098596"/>
          </a:xfrm>
        </p:spPr>
        <p:txBody>
          <a:bodyPr>
            <a:normAutofit/>
          </a:bodyPr>
          <a:lstStyle/>
          <a:p>
            <a:r>
              <a:rPr lang="en-US" sz="3500" dirty="0"/>
              <a:t>Direct referral to network specialists was always intended to cover two visits</a:t>
            </a:r>
          </a:p>
          <a:p>
            <a:pPr lvl="1"/>
            <a:r>
              <a:rPr lang="en-US" sz="3300" dirty="0"/>
              <a:t>Expectation that PCPs will re-engage at that point with specialty guidance</a:t>
            </a:r>
          </a:p>
          <a:p>
            <a:pPr lvl="1"/>
            <a:r>
              <a:rPr lang="en-US" sz="3300" dirty="0"/>
              <a:t>PCPs routinely requesting 4-6 specialty visits</a:t>
            </a:r>
          </a:p>
          <a:p>
            <a:pPr lvl="1"/>
            <a:r>
              <a:rPr lang="en-US" sz="3300" dirty="0"/>
              <a:t>PCPs are expected to more closely monitor their members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1AC88-2AF7-4B89-A5F6-AE432046C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808" y="6115915"/>
            <a:ext cx="1110343" cy="5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870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527</Words>
  <Application>Microsoft Office PowerPoint</Application>
  <PresentationFormat>Widescreen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Gill Sans MT</vt:lpstr>
      <vt:lpstr>Parcel</vt:lpstr>
      <vt:lpstr>PowerPoint Presentation</vt:lpstr>
      <vt:lpstr>agenda</vt:lpstr>
      <vt:lpstr>Caloptima rates</vt:lpstr>
      <vt:lpstr>Overview: Family Choice Initiatives</vt:lpstr>
      <vt:lpstr>Family Choice Initiatives--RKK</vt:lpstr>
      <vt:lpstr>Anticipated timeline </vt:lpstr>
      <vt:lpstr>PCP Care coordination</vt:lpstr>
      <vt:lpstr>PCP Care coordination</vt:lpstr>
      <vt:lpstr>Referral and follow up for specialty visits</vt:lpstr>
      <vt:lpstr>Merit-based incentives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Luong</dc:creator>
  <cp:lastModifiedBy>Barry Luong</cp:lastModifiedBy>
  <cp:revision>38</cp:revision>
  <cp:lastPrinted>2021-05-12T21:57:33Z</cp:lastPrinted>
  <dcterms:created xsi:type="dcterms:W3CDTF">2021-01-28T18:56:36Z</dcterms:created>
  <dcterms:modified xsi:type="dcterms:W3CDTF">2021-10-28T17:29:51Z</dcterms:modified>
</cp:coreProperties>
</file>