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99300" cy="93853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miR6scN48O/IjgY95vwi4zgzd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6363" cy="47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705" y="1"/>
            <a:ext cx="3076363" cy="47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3865"/>
            <a:ext cx="3076363" cy="47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705" y="8913865"/>
            <a:ext cx="3076363" cy="47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fc745a1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fc745a1da_0_8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300" cy="369540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6fc745a1da_0_8:notes"/>
          <p:cNvSpPr txBox="1">
            <a:spLocks noGrp="1"/>
          </p:cNvSpPr>
          <p:nvPr>
            <p:ph type="sldNum" idx="12"/>
          </p:nvPr>
        </p:nvSpPr>
        <p:spPr>
          <a:xfrm>
            <a:off x="4021705" y="8913865"/>
            <a:ext cx="3076500" cy="471300"/>
          </a:xfrm>
          <a:prstGeom prst="rect">
            <a:avLst/>
          </a:prstGeom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f917328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00" cy="31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f91732888_0_6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300" cy="369540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6f91732888_0_6:notes"/>
          <p:cNvSpPr txBox="1">
            <a:spLocks noGrp="1"/>
          </p:cNvSpPr>
          <p:nvPr>
            <p:ph type="sldNum" idx="12"/>
          </p:nvPr>
        </p:nvSpPr>
        <p:spPr>
          <a:xfrm>
            <a:off x="4021705" y="8913865"/>
            <a:ext cx="3076500" cy="471300"/>
          </a:xfrm>
          <a:prstGeom prst="rect">
            <a:avLst/>
          </a:prstGeom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709930" y="4516678"/>
            <a:ext cx="5679440" cy="3695460"/>
          </a:xfrm>
          <a:prstGeom prst="rect">
            <a:avLst/>
          </a:prstGeom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67503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808523" y="6236208"/>
            <a:ext cx="510372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lvl="0" indent="0" algn="ctr">
              <a:spcBef>
                <a:spcPts val="0"/>
              </a:spcBef>
              <a:buNone/>
              <a:defRPr/>
            </a:lvl1pPr>
            <a:lvl2pPr marL="38100" lvl="1" indent="0" algn="ctr">
              <a:spcBef>
                <a:spcPts val="0"/>
              </a:spcBef>
              <a:buNone/>
              <a:defRPr/>
            </a:lvl2pPr>
            <a:lvl3pPr marL="38100" lvl="2" indent="0" algn="ctr">
              <a:spcBef>
                <a:spcPts val="0"/>
              </a:spcBef>
              <a:buNone/>
              <a:defRPr/>
            </a:lvl3pPr>
            <a:lvl4pPr marL="38100" lvl="3" indent="0" algn="ctr">
              <a:spcBef>
                <a:spcPts val="0"/>
              </a:spcBef>
              <a:buNone/>
              <a:defRPr/>
            </a:lvl4pPr>
            <a:lvl5pPr marL="38100" lvl="4" indent="0" algn="ctr">
              <a:spcBef>
                <a:spcPts val="0"/>
              </a:spcBef>
              <a:buNone/>
              <a:defRPr/>
            </a:lvl5pPr>
            <a:lvl6pPr marL="38100" lvl="5" indent="0" algn="ctr">
              <a:spcBef>
                <a:spcPts val="0"/>
              </a:spcBef>
              <a:buNone/>
              <a:defRPr/>
            </a:lvl6pPr>
            <a:lvl7pPr marL="38100" lvl="6" indent="0" algn="ctr">
              <a:spcBef>
                <a:spcPts val="0"/>
              </a:spcBef>
              <a:buNone/>
              <a:defRPr/>
            </a:lvl7pPr>
            <a:lvl8pPr marL="38100" lvl="7" indent="0" algn="ctr">
              <a:spcBef>
                <a:spcPts val="0"/>
              </a:spcBef>
              <a:buNone/>
              <a:defRPr/>
            </a:lvl8pPr>
            <a:lvl9pPr marL="38100" lvl="8" indent="0" algn="ctr">
              <a:spcBef>
                <a:spcPts val="0"/>
              </a:spcBef>
              <a:buNone/>
              <a:defRPr/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3810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3810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3810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3810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3810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3810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810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810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10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6fc745a1d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508" y="0"/>
            <a:ext cx="76598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/>
          <p:nvPr/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262626"/>
                </a:solidFill>
              </a:rPr>
              <a:t>Q &amp; A SESSION</a:t>
            </a:r>
            <a:endParaRPr/>
          </a:p>
        </p:txBody>
      </p:sp>
      <p:pic>
        <p:nvPicPr>
          <p:cNvPr id="149" name="Google Shape;149;p8" descr="Ques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346" y="640078"/>
            <a:ext cx="3301307" cy="330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16f91732888_0_6"/>
          <p:cNvPicPr preferRelativeResize="0"/>
          <p:nvPr/>
        </p:nvPicPr>
        <p:blipFill rotWithShape="1">
          <a:blip r:embed="rId3">
            <a:alphaModFix/>
          </a:blip>
          <a:srcRect t="695"/>
          <a:stretch/>
        </p:blipFill>
        <p:spPr>
          <a:xfrm>
            <a:off x="3271158" y="0"/>
            <a:ext cx="55233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3070172" y="0"/>
            <a:ext cx="912182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3067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rgbClr val="306786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3000" b="1">
                <a:solidFill>
                  <a:srgbClr val="FFFFFF"/>
                </a:solidFill>
              </a:rPr>
              <a:t>AGENDA</a:t>
            </a:r>
            <a:endParaRPr/>
          </a:p>
        </p:txBody>
      </p:sp>
      <p:sp>
        <p:nvSpPr>
          <p:cNvPr id="106" name="Google Shape;106;p1"/>
          <p:cNvSpPr txBox="1">
            <a:spLocks noGrp="1"/>
          </p:cNvSpPr>
          <p:nvPr>
            <p:ph type="body" idx="1"/>
          </p:nvPr>
        </p:nvSpPr>
        <p:spPr>
          <a:xfrm>
            <a:off x="5591694" y="1402080"/>
            <a:ext cx="5582273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ill Sans"/>
              <a:buAutoNum type="arabicPeriod"/>
            </a:pPr>
            <a:r>
              <a:rPr lang="en-US" sz="2500" dirty="0"/>
              <a:t>Family Choice Health Services (FCHS)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Gill Sans"/>
              <a:buAutoNum type="arabicPeriod"/>
            </a:pPr>
            <a:r>
              <a:rPr lang="en-US" sz="2500" dirty="0"/>
              <a:t>Expansion to KPC Hospitals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Gill Sans"/>
              <a:buAutoNum type="arabicPeriod"/>
            </a:pPr>
            <a:r>
              <a:rPr lang="en-US" sz="2500" dirty="0"/>
              <a:t>Establishment of Primary Care Physicians (PCP) and Specialty Panels at KPC Hospitals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Gill Sans"/>
              <a:buAutoNum type="arabicPeriod"/>
            </a:pPr>
            <a:r>
              <a:rPr lang="en-US" sz="2500" dirty="0"/>
              <a:t>Merit-Based Incentive Distribution Criteria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Gill Sans"/>
              <a:buAutoNum type="arabicPeriod"/>
            </a:pPr>
            <a:r>
              <a:rPr lang="en-US" sz="2500" dirty="0"/>
              <a:t>Consultation Note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Gill Sans"/>
              <a:buAutoNum type="arabicPeriod"/>
            </a:pPr>
            <a:r>
              <a:rPr lang="en-US" sz="2500" dirty="0"/>
              <a:t>EMR Subscription—Office Ally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838200" y="609601"/>
            <a:ext cx="10515599" cy="78790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ill Sans"/>
              <a:buNone/>
            </a:pPr>
            <a:r>
              <a:rPr lang="en-US" sz="3000"/>
              <a:t>FAMILY CHOICE HEALTH SERVICES 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838201" y="1905001"/>
            <a:ext cx="10515598" cy="434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500" dirty="0"/>
              <a:t>Family Choice (FC) has been approved for a Restricted Knox-Keene License (RKK)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Allows Family Choice to assume Institutional (Hospital) capitation in addition to professional cap 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CalOptima signed a global contract with Family Choice Health Services for MediCal under this new RKK arrangement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Fountain Valley Regional Hospital role changed from financial control of Institutional pool to network partner allowing Family Choice to expand Hospital network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Other contracts (OneCare, Medicare Advantage) to follow</a:t>
            </a:r>
            <a:endParaRPr dirty="0"/>
          </a:p>
          <a:p>
            <a:pPr marL="457200" lvl="1" indent="-107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38201" y="609601"/>
            <a:ext cx="10515600" cy="78790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ill Sans"/>
              <a:buNone/>
            </a:pPr>
            <a:r>
              <a:rPr lang="en-US" sz="3000"/>
              <a:t>EXPANSION TO KPC HOSPITALS 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838200" y="1905001"/>
            <a:ext cx="10515600" cy="434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Recognizing that Family Choice has grown geographically beyond the Fountain Valley Regional Hospital catchment area, the need for an expanded hospital network has been a Family Choice priority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RKK now allows Family Choice to add additional hospitals to the network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Contracting with KPC will add the following hospitals: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Orange County Global:  N. Tustin Ave., Santa Ana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South Coast Global:  S. Bristol Ave., Santa Ana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Anaheim Global: S. Anaheim Blvd., Anaheim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Chapman Global: E. Chapman Ave., Orange</a:t>
            </a:r>
            <a:endParaRPr/>
          </a:p>
          <a:p>
            <a:pPr marL="457200" lvl="1" indent="-107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10515600" cy="981456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ill Sans"/>
              <a:buNone/>
            </a:pPr>
            <a:r>
              <a:rPr lang="en-US" sz="3000" dirty="0"/>
              <a:t>EXPANSION OF PRIMARY CARE PHYSICIANS (PCP) AND SPECIALTY PANELS 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838200" y="2033017"/>
            <a:ext cx="10515599" cy="434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500" dirty="0"/>
              <a:t>Adding KPC to the network will address the significant “leakage” to UCI that adds unnecessary utilization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This strategy will only be effective if Family Choice has a robust PCP and Specialty network to meet the needs of the patient population that resides close to UCI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Reducing the use of the UCI ED is imperative for Family Choice to continue to have financial success as capitation rates for the MediCal Expansion population (</a:t>
            </a:r>
            <a:r>
              <a:rPr lang="en-US" sz="2300" dirty="0" err="1"/>
              <a:t>ObamaCare</a:t>
            </a:r>
            <a:r>
              <a:rPr lang="en-US" sz="2300" dirty="0"/>
              <a:t>) continues to contract</a:t>
            </a:r>
            <a:endParaRPr dirty="0"/>
          </a:p>
          <a:p>
            <a:pPr marL="1143000" lvl="4" indent="-82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457200" lvl="1" indent="-107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609601"/>
            <a:ext cx="10591800" cy="78790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ill Sans"/>
              <a:buNone/>
            </a:pPr>
            <a:r>
              <a:rPr lang="en-US" sz="3000"/>
              <a:t>MERIT-BASED INCENTIVE DISTRIBUTION CRITERIA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1905001"/>
            <a:ext cx="10591800" cy="434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Exclusivity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Capitation 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Performance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Encounter Data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Risk Adjustment Factors (RAF) Score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HEDIS Score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●"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Electronic Health Record (EHR)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marL="228600" lvl="0" indent="-69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endParaRPr sz="2500"/>
          </a:p>
          <a:p>
            <a:pPr marL="457200" lvl="1" indent="-107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38200" y="609601"/>
            <a:ext cx="10591799" cy="78790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ill Sans"/>
              <a:buNone/>
            </a:pPr>
            <a:r>
              <a:rPr lang="en-US" sz="3000"/>
              <a:t>CONSULTATION NOTE</a:t>
            </a: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914400" y="1905001"/>
            <a:ext cx="10515599" cy="434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Coordination of care is only going to be successful if PCPs have consult notes from Specialists	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Improving Risk Adjustment (RAF) scoring for Senior members depends upon PCPs adding Specialists diagnoses to PCP medical records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Family Choice could supply a list of PCP fax numbers to Specialist if that would facilitate</a:t>
            </a:r>
            <a:endParaRPr/>
          </a:p>
          <a:p>
            <a:pPr marL="1143000" lvl="4" indent="-82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/>
          </a:p>
          <a:p>
            <a:pPr marL="457200" lvl="1" indent="-107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838200" y="609601"/>
            <a:ext cx="10515600" cy="838199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ill Sans"/>
              <a:buNone/>
            </a:pPr>
            <a:r>
              <a:rPr lang="en-US" sz="3000"/>
              <a:t>THREE-YEAR OFFICE ALLY SUBSCRIPTION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838200" y="1905001"/>
            <a:ext cx="1051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Family Choice will pay three-years of Office Ally subscription for those who move from paper chart to EMR (certain criteria applied)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Chart review by health plans is only going to increase and review of paper records is laborious and expensive to all parties involved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Medical-legal concerns should motivate everyone to be electronic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Please contact Family Choice for more information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455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Gill Sans</vt:lpstr>
      <vt:lpstr>Noto Sans Symbols</vt:lpstr>
      <vt:lpstr>Calibri</vt:lpstr>
      <vt:lpstr>Parcel</vt:lpstr>
      <vt:lpstr>PowerPoint Presentation</vt:lpstr>
      <vt:lpstr>PowerPoint Presentation</vt:lpstr>
      <vt:lpstr>AGENDA</vt:lpstr>
      <vt:lpstr>FAMILY CHOICE HEALTH SERVICES </vt:lpstr>
      <vt:lpstr>EXPANSION TO KPC HOSPITALS </vt:lpstr>
      <vt:lpstr>EXPANSION OF PRIMARY CARE PHYSICIANS (PCP) AND SPECIALTY PANELS </vt:lpstr>
      <vt:lpstr>MERIT-BASED INCENTIVE DISTRIBUTION CRITERIA</vt:lpstr>
      <vt:lpstr>CONSULTATION NOTE</vt:lpstr>
      <vt:lpstr>THREE-YEAR OFFICE ALLY SUBSCRIPTION</vt:lpstr>
      <vt:lpstr>Q &amp; A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Luong</dc:creator>
  <cp:lastModifiedBy>Family Choice</cp:lastModifiedBy>
  <cp:revision>2</cp:revision>
  <dcterms:created xsi:type="dcterms:W3CDTF">2019-12-11T22:53:08Z</dcterms:created>
  <dcterms:modified xsi:type="dcterms:W3CDTF">2022-10-20T23:22:36Z</dcterms:modified>
</cp:coreProperties>
</file>