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66" r:id="rId4"/>
    <p:sldMasterId id="2147483670" r:id="rId5"/>
    <p:sldMasterId id="2147483681" r:id="rId6"/>
    <p:sldMasterId id="2147483676" r:id="rId7"/>
    <p:sldMasterId id="2147483686" r:id="rId8"/>
  </p:sldMasterIdLst>
  <p:notesMasterIdLst>
    <p:notesMasterId r:id="rId34"/>
  </p:notesMasterIdLst>
  <p:handoutMasterIdLst>
    <p:handoutMasterId r:id="rId35"/>
  </p:handoutMasterIdLst>
  <p:sldIdLst>
    <p:sldId id="2147470997" r:id="rId9"/>
    <p:sldId id="2147471014" r:id="rId10"/>
    <p:sldId id="345" r:id="rId11"/>
    <p:sldId id="2147471025" r:id="rId12"/>
    <p:sldId id="355" r:id="rId13"/>
    <p:sldId id="2147471009" r:id="rId14"/>
    <p:sldId id="351" r:id="rId15"/>
    <p:sldId id="2147470995" r:id="rId16"/>
    <p:sldId id="2147471022" r:id="rId17"/>
    <p:sldId id="2147470996" r:id="rId18"/>
    <p:sldId id="2147470994" r:id="rId19"/>
    <p:sldId id="2147471026" r:id="rId20"/>
    <p:sldId id="281" r:id="rId21"/>
    <p:sldId id="283" r:id="rId22"/>
    <p:sldId id="285" r:id="rId23"/>
    <p:sldId id="286" r:id="rId24"/>
    <p:sldId id="284" r:id="rId25"/>
    <p:sldId id="287" r:id="rId26"/>
    <p:sldId id="2147471028" r:id="rId27"/>
    <p:sldId id="2147471027" r:id="rId28"/>
    <p:sldId id="5423" r:id="rId29"/>
    <p:sldId id="5432" r:id="rId30"/>
    <p:sldId id="2147471021" r:id="rId31"/>
    <p:sldId id="5419" r:id="rId32"/>
    <p:sldId id="349" r:id="rId33"/>
  </p:sldIdLst>
  <p:sldSz cx="12192000" cy="6858000"/>
  <p:notesSz cx="7010400" cy="9296400"/>
  <p:embeddedFontLst>
    <p:embeddedFont>
      <p:font typeface="Calibri" panose="020F0502020204030204" pitchFamily="34" charset="0"/>
      <p:regular r:id="rId36"/>
      <p:bold r:id="rId37"/>
      <p:italic r:id="rId38"/>
      <p:boldItalic r:id="rId39"/>
    </p:embeddedFont>
    <p:embeddedFont>
      <p:font typeface="Noto Sans" panose="020B0502040504020204" pitchFamily="34" charset="0"/>
      <p:regular r:id="rId40"/>
      <p:bold r:id="rId41"/>
      <p:italic r:id="rId42"/>
      <p:boldItalic r:id="rId43"/>
    </p:embeddedFont>
    <p:embeddedFont>
      <p:font typeface="Wingdings 3" panose="05040102010807070707" pitchFamily="18" charset="2"/>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2890"/>
    <a:srgbClr val="8F45C7"/>
    <a:srgbClr val="6BBE4A"/>
    <a:srgbClr val="E6D5F3"/>
    <a:srgbClr val="B482DA"/>
    <a:srgbClr val="C1FFDD"/>
    <a:srgbClr val="A6F4A2"/>
    <a:srgbClr val="00DA63"/>
    <a:srgbClr val="C9E7A7"/>
    <a:srgbClr val="36DE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26" autoAdjust="0"/>
    <p:restoredTop sz="86251" autoAdjust="0"/>
  </p:normalViewPr>
  <p:slideViewPr>
    <p:cSldViewPr snapToGrid="0">
      <p:cViewPr varScale="1">
        <p:scale>
          <a:sx n="95" d="100"/>
          <a:sy n="95" d="100"/>
        </p:scale>
        <p:origin x="1350" y="90"/>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p:cViewPr varScale="1">
        <p:scale>
          <a:sx n="62" d="100"/>
          <a:sy n="62" d="100"/>
        </p:scale>
        <p:origin x="2621"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4.fntdata"/><Relationship Id="rId21" Type="http://schemas.openxmlformats.org/officeDocument/2006/relationships/slide" Target="slides/slide13.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font" Target="fonts/font3.fntdata"/><Relationship Id="rId46"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9AD8F1-3F6B-4360-8936-69E493F74C56}"/>
              </a:ext>
            </a:extLst>
          </p:cNvPr>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dirty="0"/>
          </a:p>
        </p:txBody>
      </p:sp>
      <p:sp>
        <p:nvSpPr>
          <p:cNvPr id="3" name="Date Placeholder 2">
            <a:extLst>
              <a:ext uri="{FF2B5EF4-FFF2-40B4-BE49-F238E27FC236}">
                <a16:creationId xmlns:a16="http://schemas.microsoft.com/office/drawing/2014/main" id="{22C10BA1-CD1A-4DB4-9CB9-1E3F0C974D90}"/>
              </a:ext>
            </a:extLst>
          </p:cNvPr>
          <p:cNvSpPr>
            <a:spLocks noGrp="1"/>
          </p:cNvSpPr>
          <p:nvPr>
            <p:ph type="dt" sz="quarter" idx="1"/>
          </p:nvPr>
        </p:nvSpPr>
        <p:spPr>
          <a:xfrm>
            <a:off x="3970938" y="1"/>
            <a:ext cx="3037840" cy="466434"/>
          </a:xfrm>
          <a:prstGeom prst="rect">
            <a:avLst/>
          </a:prstGeom>
        </p:spPr>
        <p:txBody>
          <a:bodyPr vert="horz" lIns="93172" tIns="46586" rIns="93172" bIns="46586" rtlCol="0"/>
          <a:lstStyle>
            <a:lvl1pPr algn="r">
              <a:defRPr sz="1300"/>
            </a:lvl1pPr>
          </a:lstStyle>
          <a:p>
            <a:fld id="{4200746C-D7BA-459F-A2B4-868EFFBDA2BF}" type="datetimeFigureOut">
              <a:rPr lang="en-US" smtClean="0"/>
              <a:t>10/19/2023</a:t>
            </a:fld>
            <a:endParaRPr lang="en-US" dirty="0"/>
          </a:p>
        </p:txBody>
      </p:sp>
      <p:sp>
        <p:nvSpPr>
          <p:cNvPr id="4" name="Footer Placeholder 3">
            <a:extLst>
              <a:ext uri="{FF2B5EF4-FFF2-40B4-BE49-F238E27FC236}">
                <a16:creationId xmlns:a16="http://schemas.microsoft.com/office/drawing/2014/main" id="{50DA9DC9-8835-41E0-B7EB-BEBB64996244}"/>
              </a:ext>
            </a:extLst>
          </p:cNvPr>
          <p:cNvSpPr>
            <a:spLocks noGrp="1"/>
          </p:cNvSpPr>
          <p:nvPr>
            <p:ph type="ftr" sz="quarter" idx="2"/>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ACCCE4B0-BA7F-4FC6-8DB2-6E5ADDFEE803}"/>
              </a:ext>
            </a:extLst>
          </p:cNvPr>
          <p:cNvSpPr>
            <a:spLocks noGrp="1"/>
          </p:cNvSpPr>
          <p:nvPr>
            <p:ph type="sldNum" sz="quarter" idx="3"/>
          </p:nvPr>
        </p:nvSpPr>
        <p:spPr>
          <a:xfrm>
            <a:off x="3970938" y="8829967"/>
            <a:ext cx="3037840" cy="466433"/>
          </a:xfrm>
          <a:prstGeom prst="rect">
            <a:avLst/>
          </a:prstGeom>
        </p:spPr>
        <p:txBody>
          <a:bodyPr vert="horz" lIns="93172" tIns="46586" rIns="93172" bIns="46586" rtlCol="0" anchor="b"/>
          <a:lstStyle>
            <a:lvl1pPr algn="r">
              <a:defRPr sz="1300"/>
            </a:lvl1pPr>
          </a:lstStyle>
          <a:p>
            <a:fld id="{65123575-FDAA-4DE7-96F3-64BE139BCF13}" type="slidenum">
              <a:rPr lang="en-US" smtClean="0"/>
              <a:t>‹#›</a:t>
            </a:fld>
            <a:endParaRPr lang="en-US" dirty="0"/>
          </a:p>
        </p:txBody>
      </p:sp>
    </p:spTree>
    <p:extLst>
      <p:ext uri="{BB962C8B-B14F-4D97-AF65-F5344CB8AC3E}">
        <p14:creationId xmlns:p14="http://schemas.microsoft.com/office/powerpoint/2010/main" val="259479924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4AC695EA-593A-440C-BE59-AB9D0CDCF8D2}" type="datetimeFigureOut">
              <a:rPr lang="en-US" smtClean="0"/>
              <a:t>10/19/2023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61B01FCD-B566-4E27-92D8-806F995BB82A}" type="slidenum">
              <a:rPr lang="en-US" smtClean="0"/>
              <a:t>‹#›</a:t>
            </a:fld>
            <a:endParaRPr lang="en-US" dirty="0"/>
          </a:p>
        </p:txBody>
      </p:sp>
    </p:spTree>
    <p:extLst>
      <p:ext uri="{BB962C8B-B14F-4D97-AF65-F5344CB8AC3E}">
        <p14:creationId xmlns:p14="http://schemas.microsoft.com/office/powerpoint/2010/main" val="341034689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25793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and separate benefit from IHSS is our Companion care as a </a:t>
            </a:r>
            <a:r>
              <a:rPr lang="en-US" i="1" dirty="0"/>
              <a:t>supplemental benefit </a:t>
            </a:r>
            <a:r>
              <a:rPr lang="en-US" dirty="0"/>
              <a:t>(90 hours per year)</a:t>
            </a:r>
            <a:r>
              <a:rPr lang="en-US" b="1" dirty="0"/>
              <a:t> </a:t>
            </a:r>
          </a:p>
          <a:p>
            <a:pPr marL="171450" indent="-171450">
              <a:buFont typeface="Arial" panose="020B0604020202020204" pitchFamily="34" charset="0"/>
              <a:buChar char="•"/>
            </a:pPr>
            <a:r>
              <a:rPr lang="en-US" dirty="0"/>
              <a:t>Help with non-medical activities of daily living (e.g., assisting members with transportation, light housework, companionship, technology assistance, exercise, and grocery and medication deliveries, etc.) – PAPA Pals</a:t>
            </a:r>
          </a:p>
          <a:p>
            <a:endParaRPr lang="en-US" dirty="0"/>
          </a:p>
        </p:txBody>
      </p:sp>
    </p:spTree>
    <p:extLst>
      <p:ext uri="{BB962C8B-B14F-4D97-AF65-F5344CB8AC3E}">
        <p14:creationId xmlns:p14="http://schemas.microsoft.com/office/powerpoint/2010/main" val="926216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304348"/>
          </a:xfrm>
        </p:spPr>
        <p:txBody>
          <a:bodyPr/>
          <a:lstStyle/>
          <a:p>
            <a:r>
              <a:rPr lang="en-US" b="1" dirty="0"/>
              <a:t>RX</a:t>
            </a:r>
            <a:r>
              <a:rPr lang="en-US" dirty="0"/>
              <a:t> = zero copays throughout the year for generic and brand name meds</a:t>
            </a:r>
          </a:p>
          <a:p>
            <a:r>
              <a:rPr lang="en-US" b="1" dirty="0"/>
              <a:t>OTC</a:t>
            </a:r>
            <a:r>
              <a:rPr lang="en-US" dirty="0"/>
              <a:t>  = increased from $80 to $100 quarterly allowance</a:t>
            </a:r>
          </a:p>
          <a:p>
            <a:r>
              <a:rPr lang="en-US" b="1" dirty="0"/>
              <a:t>Vision</a:t>
            </a:r>
            <a:r>
              <a:rPr lang="en-US" dirty="0"/>
              <a:t> = $250 every year for contacts or lenses</a:t>
            </a:r>
          </a:p>
          <a:p>
            <a:r>
              <a:rPr lang="en-US" b="1" dirty="0"/>
              <a:t>Hearing </a:t>
            </a:r>
            <a:r>
              <a:rPr lang="en-US" dirty="0"/>
              <a:t>$1,000 above the Medi-Cal limit of $1,510</a:t>
            </a:r>
          </a:p>
          <a:p>
            <a:r>
              <a:rPr lang="en-US" b="1" dirty="0"/>
              <a:t>Fitness Benefit </a:t>
            </a:r>
            <a:r>
              <a:rPr lang="en-US" dirty="0"/>
              <a:t>+ unlimited trans to/from gym</a:t>
            </a:r>
          </a:p>
          <a:p>
            <a:r>
              <a:rPr lang="en-US" dirty="0"/>
              <a:t>Worldwide ER or Urgent care - $100K per year</a:t>
            </a:r>
          </a:p>
          <a:p>
            <a:r>
              <a:rPr lang="en-US" b="1" dirty="0"/>
              <a:t>Companion Care </a:t>
            </a:r>
            <a:r>
              <a:rPr lang="en-US" dirty="0"/>
              <a:t>– 90 hours per year to help with activities of daily living (non-medical services) such as companionship and assisting members with transportation, light housework, technology, exercise, grocery shopping and medicine deliveries, etc.</a:t>
            </a:r>
          </a:p>
          <a:p>
            <a:r>
              <a:rPr lang="en-US" b="1" dirty="0"/>
              <a:t>Annual Physical Examination </a:t>
            </a:r>
            <a:r>
              <a:rPr lang="en-US" dirty="0"/>
              <a:t>- With this benefit, you are covered for &lt;1&gt; routine physical examination per &lt;year&gt;. This exam includes screening laboratory services as needed.</a:t>
            </a:r>
          </a:p>
          <a:p>
            <a:r>
              <a:rPr lang="en-US" b="1" dirty="0"/>
              <a:t>Dental Benefits </a:t>
            </a:r>
            <a:r>
              <a:rPr lang="en-US" dirty="0"/>
              <a:t>- available under your Medi-Cal Dental Program. Some of the dental services available to you are initial examinations, X-rays, cleanings, fluoride treatments, restoration and crowns, root canal therapy, dentures, adjustments, repairs and relines. For more information, or if you need help finding a dentist who accepts the Medi-Cal Dental Program, contact their Customer Service Line at 1-800-322-6384. Dental service representatives are available to assist you from 8 a.m. to 5 p.m., Monday through Friday. You can also visit their website at SmileCalifornia.org for more information.</a:t>
            </a:r>
          </a:p>
          <a:p>
            <a:endParaRPr lang="en-US" dirty="0"/>
          </a:p>
          <a:p>
            <a:endParaRPr lang="en-US" dirty="0"/>
          </a:p>
          <a:p>
            <a:endParaRPr lang="en-US" dirty="0"/>
          </a:p>
        </p:txBody>
      </p:sp>
    </p:spTree>
    <p:extLst>
      <p:ext uri="{BB962C8B-B14F-4D97-AF65-F5344CB8AC3E}">
        <p14:creationId xmlns:p14="http://schemas.microsoft.com/office/powerpoint/2010/main" val="3685510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8432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448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7739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0541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0498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72547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9489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7686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75715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3839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10837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29129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0368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97356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4878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338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7977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you will have access to CalOptima Health’s </a:t>
            </a:r>
            <a:r>
              <a:rPr lang="en-US" b="1" dirty="0"/>
              <a:t>Nurse Advice Line </a:t>
            </a:r>
            <a:r>
              <a:rPr lang="en-US" dirty="0"/>
              <a:t>24 hours a day, 7 days a week. </a:t>
            </a:r>
            <a:r>
              <a:rPr lang="en-US"/>
              <a:t>You can call the Nurse Advice Line with questions about your health or health care by calling 1-844-447-8441 (TTY 1-844-514-3774).</a:t>
            </a:r>
          </a:p>
          <a:p>
            <a:endParaRPr lang="en-US" dirty="0"/>
          </a:p>
        </p:txBody>
      </p:sp>
    </p:spTree>
    <p:extLst>
      <p:ext uri="{BB962C8B-B14F-4D97-AF65-F5344CB8AC3E}">
        <p14:creationId xmlns:p14="http://schemas.microsoft.com/office/powerpoint/2010/main" val="1974132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06147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Master" Target="../slideMasters/slideMaster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675E2D-A463-A99F-83E2-956250B4D3E9}"/>
              </a:ext>
            </a:extLst>
          </p:cNvPr>
          <p:cNvSpPr/>
          <p:nvPr userDrawn="1"/>
        </p:nvSpPr>
        <p:spPr>
          <a:xfrm>
            <a:off x="9245601" y="0"/>
            <a:ext cx="29464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dirty="0"/>
          </a:p>
        </p:txBody>
      </p:sp>
      <p:pic>
        <p:nvPicPr>
          <p:cNvPr id="10" name="Picture 9">
            <a:extLst>
              <a:ext uri="{FF2B5EF4-FFF2-40B4-BE49-F238E27FC236}">
                <a16:creationId xmlns:a16="http://schemas.microsoft.com/office/drawing/2014/main" id="{C5B0C151-3849-4FA4-A37C-943D0B2F42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38191" y="657463"/>
            <a:ext cx="5048778" cy="1454173"/>
          </a:xfrm>
          <a:prstGeom prst="rect">
            <a:avLst/>
          </a:prstGeom>
        </p:spPr>
      </p:pic>
      <p:sp>
        <p:nvSpPr>
          <p:cNvPr id="17" name="Text Placeholder 16">
            <a:extLst>
              <a:ext uri="{FF2B5EF4-FFF2-40B4-BE49-F238E27FC236}">
                <a16:creationId xmlns:a16="http://schemas.microsoft.com/office/drawing/2014/main" id="{F33A105D-2A5B-4617-A2EE-A7E9F80C8B11}"/>
              </a:ext>
            </a:extLst>
          </p:cNvPr>
          <p:cNvSpPr>
            <a:spLocks noGrp="1"/>
          </p:cNvSpPr>
          <p:nvPr>
            <p:ph type="body" sz="quarter" idx="11" hasCustomPrompt="1"/>
          </p:nvPr>
        </p:nvSpPr>
        <p:spPr>
          <a:xfrm>
            <a:off x="738191" y="4784725"/>
            <a:ext cx="8246783" cy="1588350"/>
          </a:xfrm>
        </p:spPr>
        <p:txBody>
          <a:bodyPr>
            <a:noAutofit/>
          </a:bodyPr>
          <a:lstStyle>
            <a:lvl1pPr marL="0" marR="0" indent="0" algn="l" defTabSz="914400" rtl="0" eaLnBrk="1" fontAlgn="auto" latinLnBrk="0" hangingPunct="1">
              <a:lnSpc>
                <a:spcPct val="90000"/>
              </a:lnSpc>
              <a:spcBef>
                <a:spcPts val="400"/>
              </a:spcBef>
              <a:spcAft>
                <a:spcPts val="400"/>
              </a:spcAft>
              <a:buClr>
                <a:schemeClr val="accent3"/>
              </a:buClr>
              <a:buSzPct val="100000"/>
              <a:buFont typeface="Arial" panose="020B0604020202020204" pitchFamily="34" charset="0"/>
              <a:buNone/>
              <a:tabLst/>
              <a:defRPr sz="2000">
                <a:latin typeface="Noto Sans" panose="020B0502040504020204" pitchFamily="34"/>
                <a:ea typeface="Noto Sans" panose="020B0502040504020204" pitchFamily="34"/>
                <a:cs typeface="Noto Sans" panose="020B0502040504020204" pitchFamily="34"/>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400"/>
              </a:spcBef>
              <a:spcAft>
                <a:spcPts val="400"/>
              </a:spcAft>
              <a:buClr>
                <a:schemeClr val="accent3"/>
              </a:buClr>
              <a:buSzPct val="100000"/>
              <a:buFont typeface="Arial" panose="020B0604020202020204" pitchFamily="34" charset="0"/>
              <a:buNone/>
              <a:tabLst/>
              <a:defRPr/>
            </a:pPr>
            <a:r>
              <a:rPr lang="en-US" dirty="0"/>
              <a:t>Click to edit meeting title</a:t>
            </a:r>
            <a:br>
              <a:rPr lang="en-US" dirty="0"/>
            </a:br>
            <a:r>
              <a:rPr lang="en-US" dirty="0"/>
              <a:t>Month 01, 2022</a:t>
            </a:r>
            <a:br>
              <a:rPr lang="en-US" dirty="0"/>
            </a:br>
            <a:br>
              <a:rPr lang="en-US" dirty="0"/>
            </a:br>
            <a:r>
              <a:rPr lang="en-US" dirty="0"/>
              <a:t>Enter your name, job </a:t>
            </a:r>
            <a:r>
              <a:rPr lang="en-US"/>
              <a:t>title, department</a:t>
            </a:r>
            <a:endParaRPr lang="en-US" dirty="0"/>
          </a:p>
        </p:txBody>
      </p:sp>
      <p:sp>
        <p:nvSpPr>
          <p:cNvPr id="3" name="Title 2">
            <a:extLst>
              <a:ext uri="{FF2B5EF4-FFF2-40B4-BE49-F238E27FC236}">
                <a16:creationId xmlns:a16="http://schemas.microsoft.com/office/drawing/2014/main" id="{7228F949-6BB1-44F6-8AE2-48AC7F4BABEA}"/>
              </a:ext>
            </a:extLst>
          </p:cNvPr>
          <p:cNvSpPr>
            <a:spLocks noGrp="1"/>
          </p:cNvSpPr>
          <p:nvPr>
            <p:ph type="title" hasCustomPrompt="1"/>
          </p:nvPr>
        </p:nvSpPr>
        <p:spPr>
          <a:xfrm>
            <a:off x="738191" y="2586182"/>
            <a:ext cx="8246783" cy="2071546"/>
          </a:xfrm>
        </p:spPr>
        <p:txBody>
          <a:bodyPr/>
          <a:lstStyle>
            <a:lvl1pPr>
              <a:defRPr sz="3600">
                <a:latin typeface="Noto Sans" panose="020B0502040504020204" pitchFamily="34"/>
                <a:ea typeface="Noto Sans" panose="020B0502040504020204" pitchFamily="34"/>
                <a:cs typeface="Noto Sans" panose="020B0502040504020204" pitchFamily="34"/>
              </a:defRPr>
            </a:lvl1pPr>
          </a:lstStyle>
          <a:p>
            <a:r>
              <a:rPr lang="en-US" dirty="0"/>
              <a:t>Click to edit presentation title</a:t>
            </a:r>
          </a:p>
        </p:txBody>
      </p:sp>
      <p:sp>
        <p:nvSpPr>
          <p:cNvPr id="4" name="TextBox 3">
            <a:extLst>
              <a:ext uri="{FF2B5EF4-FFF2-40B4-BE49-F238E27FC236}">
                <a16:creationId xmlns:a16="http://schemas.microsoft.com/office/drawing/2014/main" id="{5C0FADB9-8779-AD09-50CD-9372E44ADA62}"/>
              </a:ext>
            </a:extLst>
          </p:cNvPr>
          <p:cNvSpPr txBox="1"/>
          <p:nvPr userDrawn="1"/>
        </p:nvSpPr>
        <p:spPr>
          <a:xfrm>
            <a:off x="9537701" y="657463"/>
            <a:ext cx="2349500" cy="5715613"/>
          </a:xfrm>
          <a:prstGeom prst="rect">
            <a:avLst/>
          </a:prstGeom>
        </p:spPr>
        <p:txBody>
          <a:bodyPr wrap="square" rtlCol="0" anchor="ctr">
            <a:normAutofit/>
          </a:bodyPr>
          <a:lstStyle/>
          <a:p>
            <a:pPr algn="l"/>
            <a:endParaRPr lang="en-US" sz="1400" dirty="0"/>
          </a:p>
        </p:txBody>
      </p:sp>
      <p:sp>
        <p:nvSpPr>
          <p:cNvPr id="5" name="TextBox 4">
            <a:extLst>
              <a:ext uri="{FF2B5EF4-FFF2-40B4-BE49-F238E27FC236}">
                <a16:creationId xmlns:a16="http://schemas.microsoft.com/office/drawing/2014/main" id="{CBCA7146-9788-C80A-A61F-4EBA76999AB0}"/>
              </a:ext>
            </a:extLst>
          </p:cNvPr>
          <p:cNvSpPr txBox="1"/>
          <p:nvPr userDrawn="1"/>
        </p:nvSpPr>
        <p:spPr>
          <a:xfrm>
            <a:off x="9537701" y="302149"/>
            <a:ext cx="2349500" cy="6181725"/>
          </a:xfrm>
          <a:prstGeom prst="rect">
            <a:avLst/>
          </a:prstGeom>
        </p:spPr>
        <p:txBody>
          <a:bodyPr wrap="square" rtlCol="0" anchor="ctr">
            <a:noAutofit/>
          </a:bodyPr>
          <a:lstStyle/>
          <a:p>
            <a:pPr algn="l"/>
            <a:r>
              <a:rPr lang="en-US" sz="2400" dirty="0">
                <a:solidFill>
                  <a:schemeClr val="bg1"/>
                </a:solidFill>
              </a:rPr>
              <a:t>Our Mission​</a:t>
            </a:r>
            <a:br>
              <a:rPr lang="en-US" sz="2400" dirty="0">
                <a:solidFill>
                  <a:schemeClr val="bg1"/>
                </a:solidFill>
              </a:rPr>
            </a:br>
            <a:r>
              <a:rPr lang="en-US" sz="1400" dirty="0">
                <a:solidFill>
                  <a:schemeClr val="bg1"/>
                </a:solidFill>
              </a:rPr>
              <a:t>To serve member health with excellence and dignity, respecting the value and needs of each person.​</a:t>
            </a:r>
          </a:p>
          <a:p>
            <a:pPr algn="l"/>
            <a:endParaRPr lang="en-US" sz="1400" dirty="0">
              <a:solidFill>
                <a:schemeClr val="bg1"/>
              </a:solidFill>
            </a:endParaRPr>
          </a:p>
          <a:p>
            <a:pPr algn="l"/>
            <a:r>
              <a:rPr lang="en-US" sz="2400" dirty="0">
                <a:solidFill>
                  <a:schemeClr val="bg1"/>
                </a:solidFill>
              </a:rPr>
              <a:t>Our Vision</a:t>
            </a:r>
            <a:br>
              <a:rPr lang="en-US" sz="1400" dirty="0">
                <a:solidFill>
                  <a:schemeClr val="bg1"/>
                </a:solidFill>
              </a:rPr>
            </a:br>
            <a:r>
              <a:rPr lang="en-US" sz="1400" dirty="0">
                <a:solidFill>
                  <a:schemeClr val="bg1"/>
                </a:solidFill>
              </a:rPr>
              <a:t>By 2027, remove barriers to health care access for our members, implement same-day treatment authorizations and </a:t>
            </a:r>
            <a:br>
              <a:rPr lang="en-US" sz="1400" dirty="0">
                <a:solidFill>
                  <a:schemeClr val="bg1"/>
                </a:solidFill>
              </a:rPr>
            </a:br>
            <a:r>
              <a:rPr lang="en-US" sz="1400" dirty="0">
                <a:solidFill>
                  <a:schemeClr val="bg1"/>
                </a:solidFill>
              </a:rPr>
              <a:t>real-time claims payments for our providers, and annually assess members’ social determinants of health.</a:t>
            </a:r>
          </a:p>
        </p:txBody>
      </p:sp>
      <p:sp>
        <p:nvSpPr>
          <p:cNvPr id="11" name="TextBox 10">
            <a:extLst>
              <a:ext uri="{FF2B5EF4-FFF2-40B4-BE49-F238E27FC236}">
                <a16:creationId xmlns:a16="http://schemas.microsoft.com/office/drawing/2014/main" id="{548653C3-74BC-B089-D9C2-E2B87AA636CD}"/>
              </a:ext>
            </a:extLst>
          </p:cNvPr>
          <p:cNvSpPr txBox="1"/>
          <p:nvPr userDrawn="1"/>
        </p:nvSpPr>
        <p:spPr>
          <a:xfrm>
            <a:off x="11454586" y="6381941"/>
            <a:ext cx="592255" cy="276999"/>
          </a:xfrm>
          <a:prstGeom prst="rect">
            <a:avLst/>
          </a:prstGeom>
          <a:noFill/>
        </p:spPr>
        <p:txBody>
          <a:bodyPr wrap="square" rtlCol="0" anchor="ctr">
            <a:spAutoFit/>
          </a:bodyPr>
          <a:lstStyle/>
          <a:p>
            <a:pPr algn="ctr"/>
            <a:fld id="{34A5C45A-F1AF-4BA9-A77E-354CA2DC8197}" type="slidenum">
              <a:rPr lang="en-US" sz="1200" i="1" smtClean="0">
                <a:solidFill>
                  <a:schemeClr val="bg1"/>
                </a:solidFill>
              </a:rPr>
              <a:pPr algn="ctr"/>
              <a:t>‹#›</a:t>
            </a:fld>
            <a:endParaRPr lang="en-US" sz="1200" i="1" dirty="0">
              <a:solidFill>
                <a:schemeClr val="bg1"/>
              </a:solidFill>
            </a:endParaRPr>
          </a:p>
        </p:txBody>
      </p:sp>
      <p:sp>
        <p:nvSpPr>
          <p:cNvPr id="12" name="TextBox 11">
            <a:extLst>
              <a:ext uri="{FF2B5EF4-FFF2-40B4-BE49-F238E27FC236}">
                <a16:creationId xmlns:a16="http://schemas.microsoft.com/office/drawing/2014/main" id="{5017D96F-EE88-19F7-A2FC-5C6D26713074}"/>
              </a:ext>
            </a:extLst>
          </p:cNvPr>
          <p:cNvSpPr txBox="1"/>
          <p:nvPr userDrawn="1"/>
        </p:nvSpPr>
        <p:spPr>
          <a:xfrm>
            <a:off x="5451895" y="6501284"/>
            <a:ext cx="3533079" cy="256868"/>
          </a:xfrm>
          <a:prstGeom prst="rect">
            <a:avLst/>
          </a:prstGeom>
        </p:spPr>
        <p:txBody>
          <a:bodyPr wrap="square" rtlCol="0" anchor="ctr">
            <a:normAutofit/>
          </a:bodyPr>
          <a:lstStyle/>
          <a:p>
            <a:pPr algn="r"/>
            <a:r>
              <a:rPr lang="en-US" sz="800" dirty="0"/>
              <a:t>CalOptima Health, A Public Agency</a:t>
            </a:r>
          </a:p>
        </p:txBody>
      </p:sp>
    </p:spTree>
    <p:extLst>
      <p:ext uri="{BB962C8B-B14F-4D97-AF65-F5344CB8AC3E}">
        <p14:creationId xmlns:p14="http://schemas.microsoft.com/office/powerpoint/2010/main" val="1691013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CEE30E31-E5D2-779F-7A14-F8C64C28DFC5}"/>
              </a:ext>
            </a:extLst>
          </p:cNvPr>
          <p:cNvSpPr/>
          <p:nvPr userDrawn="1"/>
        </p:nvSpPr>
        <p:spPr>
          <a:xfrm rot="16200000">
            <a:off x="11419363" y="6095874"/>
            <a:ext cx="662703" cy="882569"/>
          </a:xfrm>
          <a:prstGeom prst="round1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Content Placeholder 2">
            <a:extLst>
              <a:ext uri="{FF2B5EF4-FFF2-40B4-BE49-F238E27FC236}">
                <a16:creationId xmlns:a16="http://schemas.microsoft.com/office/drawing/2014/main" id="{0B5FAB35-EE18-49F2-809D-5DB0BBFD7C8C}"/>
              </a:ext>
            </a:extLst>
          </p:cNvPr>
          <p:cNvSpPr>
            <a:spLocks noGrp="1"/>
          </p:cNvSpPr>
          <p:nvPr>
            <p:ph idx="1" hasCustomPrompt="1"/>
          </p:nvPr>
        </p:nvSpPr>
        <p:spPr/>
        <p:txBody>
          <a:bodyPr>
            <a:noAutofit/>
          </a:bodyPr>
          <a:lstStyle>
            <a:lvl1pPr>
              <a:defRPr/>
            </a:lvl1pPr>
          </a:lstStyle>
          <a:p>
            <a:pPr lvl="0"/>
            <a:r>
              <a:rPr lang="en-US" dirty="0"/>
              <a:t>Click to edit slide text</a:t>
            </a:r>
          </a:p>
          <a:p>
            <a:pPr lvl="1"/>
            <a:r>
              <a:rPr lang="en-US" dirty="0"/>
              <a:t>Second level</a:t>
            </a:r>
          </a:p>
          <a:p>
            <a:pPr lvl="2"/>
            <a:r>
              <a:rPr lang="en-US" dirty="0"/>
              <a:t>Third level</a:t>
            </a:r>
          </a:p>
          <a:p>
            <a:pPr lvl="3"/>
            <a:r>
              <a:rPr lang="en-US" dirty="0"/>
              <a:t>Fourth level</a:t>
            </a:r>
          </a:p>
        </p:txBody>
      </p:sp>
      <p:sp>
        <p:nvSpPr>
          <p:cNvPr id="10" name="Title Placeholder 1">
            <a:extLst>
              <a:ext uri="{FF2B5EF4-FFF2-40B4-BE49-F238E27FC236}">
                <a16:creationId xmlns:a16="http://schemas.microsoft.com/office/drawing/2014/main" id="{32128C67-198F-4D70-B319-5380B5DF6FCB}"/>
              </a:ext>
            </a:extLst>
          </p:cNvPr>
          <p:cNvSpPr>
            <a:spLocks noGrp="1"/>
          </p:cNvSpPr>
          <p:nvPr>
            <p:ph type="title" hasCustomPrompt="1"/>
          </p:nvPr>
        </p:nvSpPr>
        <p:spPr>
          <a:xfrm>
            <a:off x="838200" y="238125"/>
            <a:ext cx="10515600" cy="1001857"/>
          </a:xfrm>
          <a:prstGeom prst="rect">
            <a:avLst/>
          </a:prstGeom>
        </p:spPr>
        <p:txBody>
          <a:bodyPr vert="horz" lIns="91440" tIns="45720" rIns="91440" bIns="45720" rtlCol="0" anchor="b">
            <a:noAutofit/>
          </a:bodyPr>
          <a:lstStyle>
            <a:lvl1pPr>
              <a:defRPr sz="3600">
                <a:solidFill>
                  <a:schemeClr val="accent3"/>
                </a:solidFill>
              </a:defRPr>
            </a:lvl1pPr>
          </a:lstStyle>
          <a:p>
            <a:r>
              <a:rPr lang="en-US" dirty="0"/>
              <a:t>Click to edit slide title</a:t>
            </a:r>
          </a:p>
        </p:txBody>
      </p:sp>
      <p:pic>
        <p:nvPicPr>
          <p:cNvPr id="11" name="Picture 10">
            <a:extLst>
              <a:ext uri="{FF2B5EF4-FFF2-40B4-BE49-F238E27FC236}">
                <a16:creationId xmlns:a16="http://schemas.microsoft.com/office/drawing/2014/main" id="{775FB478-4C1D-4160-BB0A-D4A354BFEF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005389" y="6244808"/>
            <a:ext cx="1977851" cy="505299"/>
          </a:xfrm>
          <a:prstGeom prst="rect">
            <a:avLst/>
          </a:prstGeom>
        </p:spPr>
      </p:pic>
      <p:sp>
        <p:nvSpPr>
          <p:cNvPr id="14" name="TextBox 13">
            <a:extLst>
              <a:ext uri="{FF2B5EF4-FFF2-40B4-BE49-F238E27FC236}">
                <a16:creationId xmlns:a16="http://schemas.microsoft.com/office/drawing/2014/main" id="{EAD5F6A3-2278-4892-B246-6BF946201841}"/>
              </a:ext>
            </a:extLst>
          </p:cNvPr>
          <p:cNvSpPr txBox="1"/>
          <p:nvPr userDrawn="1"/>
        </p:nvSpPr>
        <p:spPr>
          <a:xfrm>
            <a:off x="11454586" y="6381941"/>
            <a:ext cx="592255" cy="276999"/>
          </a:xfrm>
          <a:prstGeom prst="rect">
            <a:avLst/>
          </a:prstGeom>
          <a:noFill/>
        </p:spPr>
        <p:txBody>
          <a:bodyPr wrap="square" rtlCol="0" anchor="ctr">
            <a:spAutoFit/>
          </a:bodyPr>
          <a:lstStyle/>
          <a:p>
            <a:pPr algn="ctr"/>
            <a:fld id="{34A5C45A-F1AF-4BA9-A77E-354CA2DC8197}" type="slidenum">
              <a:rPr lang="en-US" sz="1200" i="1" smtClean="0">
                <a:solidFill>
                  <a:schemeClr val="bg1"/>
                </a:solidFill>
              </a:rPr>
              <a:pPr algn="ctr"/>
              <a:t>‹#›</a:t>
            </a:fld>
            <a:endParaRPr lang="en-US" sz="1200" i="1" dirty="0">
              <a:solidFill>
                <a:schemeClr val="bg1"/>
              </a:solidFill>
            </a:endParaRPr>
          </a:p>
        </p:txBody>
      </p:sp>
      <p:sp>
        <p:nvSpPr>
          <p:cNvPr id="4" name="Text Placeholder 3">
            <a:extLst>
              <a:ext uri="{FF2B5EF4-FFF2-40B4-BE49-F238E27FC236}">
                <a16:creationId xmlns:a16="http://schemas.microsoft.com/office/drawing/2014/main" id="{CDA57763-F9C1-4879-A5DF-053ABE637FD7}"/>
              </a:ext>
            </a:extLst>
          </p:cNvPr>
          <p:cNvSpPr>
            <a:spLocks noGrp="1"/>
          </p:cNvSpPr>
          <p:nvPr>
            <p:ph type="body" sz="quarter" idx="10" hasCustomPrompt="1"/>
          </p:nvPr>
        </p:nvSpPr>
        <p:spPr>
          <a:xfrm>
            <a:off x="838203" y="6244808"/>
            <a:ext cx="7246752" cy="467627"/>
          </a:xfrm>
        </p:spPr>
        <p:txBody>
          <a:bodyPr anchor="b">
            <a:noAutofit/>
          </a:bodyPr>
          <a:lstStyle>
            <a:lvl1pPr marL="0" marR="0" indent="0" algn="l" defTabSz="914400" rtl="0" eaLnBrk="1" fontAlgn="auto" latinLnBrk="0" hangingPunct="1">
              <a:lnSpc>
                <a:spcPct val="90000"/>
              </a:lnSpc>
              <a:spcBef>
                <a:spcPts val="400"/>
              </a:spcBef>
              <a:spcAft>
                <a:spcPts val="400"/>
              </a:spcAft>
              <a:buClr>
                <a:schemeClr val="accent3"/>
              </a:buClr>
              <a:buSzPct val="100000"/>
              <a:buFont typeface="Arial" panose="020B0604020202020204" pitchFamily="34" charset="0"/>
              <a:buNone/>
              <a:tabLst/>
              <a:defRPr sz="1200">
                <a:solidFill>
                  <a:schemeClr val="tx1"/>
                </a:solidFill>
              </a:defRPr>
            </a:lvl1pPr>
          </a:lstStyle>
          <a:p>
            <a:pPr marL="0" marR="0" lvl="0" indent="0" algn="l" defTabSz="914400" rtl="0" eaLnBrk="1" fontAlgn="auto" latinLnBrk="0" hangingPunct="1">
              <a:lnSpc>
                <a:spcPct val="90000"/>
              </a:lnSpc>
              <a:spcBef>
                <a:spcPts val="400"/>
              </a:spcBef>
              <a:spcAft>
                <a:spcPts val="400"/>
              </a:spcAft>
              <a:buClr>
                <a:schemeClr val="accent3"/>
              </a:buClr>
              <a:buSzPct val="100000"/>
              <a:buFont typeface="Arial" panose="020B0604020202020204" pitchFamily="34" charset="0"/>
              <a:buNone/>
              <a:tabLst/>
              <a:defRPr/>
            </a:pPr>
            <a:r>
              <a:rPr lang="en-US" dirty="0"/>
              <a:t>Click to add footnote text</a:t>
            </a:r>
          </a:p>
        </p:txBody>
      </p:sp>
      <p:sp>
        <p:nvSpPr>
          <p:cNvPr id="9" name="Rectangle 8">
            <a:extLst>
              <a:ext uri="{FF2B5EF4-FFF2-40B4-BE49-F238E27FC236}">
                <a16:creationId xmlns:a16="http://schemas.microsoft.com/office/drawing/2014/main" id="{6D8D3CD5-6C52-4F3A-22FF-D7088257E316}"/>
              </a:ext>
            </a:extLst>
          </p:cNvPr>
          <p:cNvSpPr/>
          <p:nvPr userDrawn="1"/>
        </p:nvSpPr>
        <p:spPr>
          <a:xfrm>
            <a:off x="0" y="0"/>
            <a:ext cx="2794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879201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Slide">
    <p:bg>
      <p:bgPr>
        <a:solidFill>
          <a:schemeClr val="accent3"/>
        </a:solidFill>
        <a:effectLst/>
      </p:bgPr>
    </p:bg>
    <p:spTree>
      <p:nvGrpSpPr>
        <p:cNvPr id="1" name=""/>
        <p:cNvGrpSpPr/>
        <p:nvPr/>
      </p:nvGrpSpPr>
      <p:grpSpPr>
        <a:xfrm>
          <a:off x="0" y="0"/>
          <a:ext cx="0" cy="0"/>
          <a:chOff x="0" y="0"/>
          <a:chExt cx="0" cy="0"/>
        </a:xfrm>
      </p:grpSpPr>
      <p:sp>
        <p:nvSpPr>
          <p:cNvPr id="12" name="Rectangle: Single Corner Rounded 11">
            <a:extLst>
              <a:ext uri="{FF2B5EF4-FFF2-40B4-BE49-F238E27FC236}">
                <a16:creationId xmlns:a16="http://schemas.microsoft.com/office/drawing/2014/main" id="{964F28E1-8593-CF36-B8F1-6003B63543A2}"/>
              </a:ext>
            </a:extLst>
          </p:cNvPr>
          <p:cNvSpPr/>
          <p:nvPr userDrawn="1"/>
        </p:nvSpPr>
        <p:spPr>
          <a:xfrm rot="16200000">
            <a:off x="11432063" y="6094889"/>
            <a:ext cx="662703" cy="882569"/>
          </a:xfrm>
          <a:prstGeom prst="round1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itle 3">
            <a:extLst>
              <a:ext uri="{FF2B5EF4-FFF2-40B4-BE49-F238E27FC236}">
                <a16:creationId xmlns:a16="http://schemas.microsoft.com/office/drawing/2014/main" id="{8DFDABAC-DE07-4375-B32E-7761E6C6C196}"/>
              </a:ext>
            </a:extLst>
          </p:cNvPr>
          <p:cNvSpPr>
            <a:spLocks noGrp="1"/>
          </p:cNvSpPr>
          <p:nvPr>
            <p:ph type="title" hasCustomPrompt="1"/>
          </p:nvPr>
        </p:nvSpPr>
        <p:spPr>
          <a:xfrm>
            <a:off x="838200" y="2412207"/>
            <a:ext cx="10515600" cy="1001857"/>
          </a:xfrm>
        </p:spPr>
        <p:txBody>
          <a:bodyPr anchor="ctr">
            <a:noAutofit/>
          </a:bodyPr>
          <a:lstStyle>
            <a:lvl1pPr>
              <a:defRPr sz="4800">
                <a:solidFill>
                  <a:schemeClr val="tx1"/>
                </a:solidFill>
              </a:defRPr>
            </a:lvl1pPr>
          </a:lstStyle>
          <a:p>
            <a:r>
              <a:rPr lang="en-US" dirty="0"/>
              <a:t>Click to edit section title</a:t>
            </a:r>
          </a:p>
        </p:txBody>
      </p:sp>
      <p:sp>
        <p:nvSpPr>
          <p:cNvPr id="9" name="Text Placeholder 16">
            <a:extLst>
              <a:ext uri="{FF2B5EF4-FFF2-40B4-BE49-F238E27FC236}">
                <a16:creationId xmlns:a16="http://schemas.microsoft.com/office/drawing/2014/main" id="{D8E70967-02EB-45B3-9FD1-249E827B1794}"/>
              </a:ext>
            </a:extLst>
          </p:cNvPr>
          <p:cNvSpPr>
            <a:spLocks noGrp="1"/>
          </p:cNvSpPr>
          <p:nvPr>
            <p:ph type="body" sz="quarter" idx="11" hasCustomPrompt="1"/>
          </p:nvPr>
        </p:nvSpPr>
        <p:spPr>
          <a:xfrm>
            <a:off x="738191" y="4784726"/>
            <a:ext cx="10529887" cy="1001857"/>
          </a:xfrm>
        </p:spPr>
        <p:txBody>
          <a:bodyPr/>
          <a:lstStyle>
            <a:lvl1pPr marL="0" marR="0" indent="0" algn="l" defTabSz="914400" rtl="0" eaLnBrk="1" fontAlgn="auto" latinLnBrk="0" hangingPunct="1">
              <a:lnSpc>
                <a:spcPct val="90000"/>
              </a:lnSpc>
              <a:spcBef>
                <a:spcPts val="400"/>
              </a:spcBef>
              <a:spcAft>
                <a:spcPts val="400"/>
              </a:spcAft>
              <a:buClr>
                <a:schemeClr val="accent3"/>
              </a:buClr>
              <a:buSzPct val="100000"/>
              <a:buFont typeface="Arial" panose="020B0604020202020204" pitchFamily="34" charset="0"/>
              <a:buNone/>
              <a:tab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400"/>
              </a:spcBef>
              <a:spcAft>
                <a:spcPts val="400"/>
              </a:spcAft>
              <a:buClr>
                <a:schemeClr val="accent3"/>
              </a:buClr>
              <a:buSzPct val="100000"/>
              <a:buFont typeface="Arial" panose="020B0604020202020204" pitchFamily="34" charset="0"/>
              <a:buNone/>
              <a:tabLst/>
              <a:defRPr/>
            </a:pPr>
            <a:r>
              <a:rPr lang="en-US" dirty="0"/>
              <a:t>If changing presenters, enter name, job title, department</a:t>
            </a:r>
          </a:p>
        </p:txBody>
      </p:sp>
      <p:sp>
        <p:nvSpPr>
          <p:cNvPr id="10" name="TextBox 9">
            <a:extLst>
              <a:ext uri="{FF2B5EF4-FFF2-40B4-BE49-F238E27FC236}">
                <a16:creationId xmlns:a16="http://schemas.microsoft.com/office/drawing/2014/main" id="{86FAF1D2-447A-55AB-2E97-896C0223F5FE}"/>
              </a:ext>
            </a:extLst>
          </p:cNvPr>
          <p:cNvSpPr txBox="1"/>
          <p:nvPr userDrawn="1"/>
        </p:nvSpPr>
        <p:spPr>
          <a:xfrm>
            <a:off x="11454586" y="6381941"/>
            <a:ext cx="592255" cy="276999"/>
          </a:xfrm>
          <a:prstGeom prst="rect">
            <a:avLst/>
          </a:prstGeom>
          <a:noFill/>
        </p:spPr>
        <p:txBody>
          <a:bodyPr wrap="square" rtlCol="0" anchor="ctr">
            <a:spAutoFit/>
          </a:bodyPr>
          <a:lstStyle/>
          <a:p>
            <a:pPr algn="ctr"/>
            <a:fld id="{34A5C45A-F1AF-4BA9-A77E-354CA2DC8197}" type="slidenum">
              <a:rPr lang="en-US" sz="1200" i="1" smtClean="0">
                <a:solidFill>
                  <a:schemeClr val="tx1"/>
                </a:solidFill>
              </a:rPr>
              <a:pPr algn="ctr"/>
              <a:t>‹#›</a:t>
            </a:fld>
            <a:endParaRPr lang="en-US" sz="1200" i="1" dirty="0">
              <a:solidFill>
                <a:schemeClr val="tx1"/>
              </a:solidFill>
            </a:endParaRPr>
          </a:p>
        </p:txBody>
      </p:sp>
      <p:cxnSp>
        <p:nvCxnSpPr>
          <p:cNvPr id="3" name="Straight Connector 2">
            <a:extLst>
              <a:ext uri="{FF2B5EF4-FFF2-40B4-BE49-F238E27FC236}">
                <a16:creationId xmlns:a16="http://schemas.microsoft.com/office/drawing/2014/main" id="{3ECCA588-62C4-D4A3-0F50-EBB4E1CBA2BE}"/>
              </a:ext>
            </a:extLst>
          </p:cNvPr>
          <p:cNvCxnSpPr>
            <a:cxnSpLocks/>
          </p:cNvCxnSpPr>
          <p:nvPr userDrawn="1"/>
        </p:nvCxnSpPr>
        <p:spPr>
          <a:xfrm>
            <a:off x="28314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9FA6379-62F0-E46C-A261-38F6F5A320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005389" y="6244946"/>
            <a:ext cx="1976754" cy="503653"/>
          </a:xfrm>
          <a:prstGeom prst="rect">
            <a:avLst/>
          </a:prstGeom>
        </p:spPr>
      </p:pic>
    </p:spTree>
    <p:extLst>
      <p:ext uri="{BB962C8B-B14F-4D97-AF65-F5344CB8AC3E}">
        <p14:creationId xmlns:p14="http://schemas.microsoft.com/office/powerpoint/2010/main" val="1106904391"/>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12" name="Rectangle: Single Corner Rounded 11">
            <a:extLst>
              <a:ext uri="{FF2B5EF4-FFF2-40B4-BE49-F238E27FC236}">
                <a16:creationId xmlns:a16="http://schemas.microsoft.com/office/drawing/2014/main" id="{964F28E1-8593-CF36-B8F1-6003B63543A2}"/>
              </a:ext>
            </a:extLst>
          </p:cNvPr>
          <p:cNvSpPr/>
          <p:nvPr userDrawn="1"/>
        </p:nvSpPr>
        <p:spPr>
          <a:xfrm rot="16200000">
            <a:off x="11432063" y="6094889"/>
            <a:ext cx="662703" cy="882569"/>
          </a:xfrm>
          <a:prstGeom prst="round1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Box 9">
            <a:extLst>
              <a:ext uri="{FF2B5EF4-FFF2-40B4-BE49-F238E27FC236}">
                <a16:creationId xmlns:a16="http://schemas.microsoft.com/office/drawing/2014/main" id="{86FAF1D2-447A-55AB-2E97-896C0223F5FE}"/>
              </a:ext>
            </a:extLst>
          </p:cNvPr>
          <p:cNvSpPr txBox="1"/>
          <p:nvPr userDrawn="1"/>
        </p:nvSpPr>
        <p:spPr>
          <a:xfrm>
            <a:off x="11454586" y="6381941"/>
            <a:ext cx="592255" cy="276999"/>
          </a:xfrm>
          <a:prstGeom prst="rect">
            <a:avLst/>
          </a:prstGeom>
          <a:noFill/>
        </p:spPr>
        <p:txBody>
          <a:bodyPr wrap="square" rtlCol="0" anchor="ctr">
            <a:spAutoFit/>
          </a:bodyPr>
          <a:lstStyle/>
          <a:p>
            <a:pPr algn="ctr"/>
            <a:fld id="{34A5C45A-F1AF-4BA9-A77E-354CA2DC8197}" type="slidenum">
              <a:rPr lang="en-US" sz="1200" i="1" smtClean="0">
                <a:solidFill>
                  <a:schemeClr val="tx1"/>
                </a:solidFill>
              </a:rPr>
              <a:pPr algn="ctr"/>
              <a:t>‹#›</a:t>
            </a:fld>
            <a:endParaRPr lang="en-US" sz="1200" i="1" dirty="0">
              <a:solidFill>
                <a:schemeClr val="tx1"/>
              </a:solidFill>
            </a:endParaRPr>
          </a:p>
        </p:txBody>
      </p:sp>
      <p:cxnSp>
        <p:nvCxnSpPr>
          <p:cNvPr id="3" name="Straight Connector 2">
            <a:extLst>
              <a:ext uri="{FF2B5EF4-FFF2-40B4-BE49-F238E27FC236}">
                <a16:creationId xmlns:a16="http://schemas.microsoft.com/office/drawing/2014/main" id="{3ECCA588-62C4-D4A3-0F50-EBB4E1CBA2BE}"/>
              </a:ext>
            </a:extLst>
          </p:cNvPr>
          <p:cNvCxnSpPr>
            <a:cxnSpLocks/>
          </p:cNvCxnSpPr>
          <p:nvPr userDrawn="1"/>
        </p:nvCxnSpPr>
        <p:spPr>
          <a:xfrm>
            <a:off x="28314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9FA6379-62F0-E46C-A261-38F6F5A320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581771" y="946573"/>
            <a:ext cx="7028458" cy="1790765"/>
          </a:xfrm>
          <a:prstGeom prst="rect">
            <a:avLst/>
          </a:prstGeom>
        </p:spPr>
      </p:pic>
      <p:pic>
        <p:nvPicPr>
          <p:cNvPr id="20" name="Picture 19" descr="Icon&#10;&#10;Description automatically generated">
            <a:extLst>
              <a:ext uri="{FF2B5EF4-FFF2-40B4-BE49-F238E27FC236}">
                <a16:creationId xmlns:a16="http://schemas.microsoft.com/office/drawing/2014/main" id="{4075C527-0E4D-357B-44B2-A88C090AA1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8994" y="4626178"/>
            <a:ext cx="357927" cy="359086"/>
          </a:xfrm>
          <a:prstGeom prst="rect">
            <a:avLst/>
          </a:prstGeom>
        </p:spPr>
      </p:pic>
      <p:pic>
        <p:nvPicPr>
          <p:cNvPr id="21" name="Picture 20" descr="Icon&#10;&#10;Description automatically generated">
            <a:extLst>
              <a:ext uri="{FF2B5EF4-FFF2-40B4-BE49-F238E27FC236}">
                <a16:creationId xmlns:a16="http://schemas.microsoft.com/office/drawing/2014/main" id="{15B3084C-71C8-267B-C967-E8EE0261DD2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28107" y="4618126"/>
            <a:ext cx="388621" cy="388621"/>
          </a:xfrm>
          <a:prstGeom prst="rect">
            <a:avLst/>
          </a:prstGeom>
        </p:spPr>
      </p:pic>
      <p:pic>
        <p:nvPicPr>
          <p:cNvPr id="22" name="Picture 21" descr="Logo&#10;&#10;Description automatically generated">
            <a:extLst>
              <a:ext uri="{FF2B5EF4-FFF2-40B4-BE49-F238E27FC236}">
                <a16:creationId xmlns:a16="http://schemas.microsoft.com/office/drawing/2014/main" id="{36F1DA5E-6535-79A0-E181-E06AE276B8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05212" y="4506251"/>
            <a:ext cx="609723" cy="609723"/>
          </a:xfrm>
          <a:prstGeom prst="rect">
            <a:avLst/>
          </a:prstGeom>
        </p:spPr>
      </p:pic>
      <p:sp>
        <p:nvSpPr>
          <p:cNvPr id="23" name="TextBox 22">
            <a:extLst>
              <a:ext uri="{FF2B5EF4-FFF2-40B4-BE49-F238E27FC236}">
                <a16:creationId xmlns:a16="http://schemas.microsoft.com/office/drawing/2014/main" id="{9495CE86-FA11-5E44-7ECC-DC110B24800C}"/>
              </a:ext>
            </a:extLst>
          </p:cNvPr>
          <p:cNvSpPr txBox="1"/>
          <p:nvPr userDrawn="1"/>
        </p:nvSpPr>
        <p:spPr>
          <a:xfrm>
            <a:off x="5926453" y="4498679"/>
            <a:ext cx="2120496" cy="622140"/>
          </a:xfrm>
          <a:prstGeom prst="rect">
            <a:avLst/>
          </a:prstGeom>
        </p:spPr>
        <p:txBody>
          <a:bodyPr wrap="none" rtlCol="0" anchor="ctr">
            <a:normAutofit/>
          </a:bodyPr>
          <a:lstStyle/>
          <a:p>
            <a:r>
              <a:rPr lang="en-US" sz="2200" dirty="0">
                <a:solidFill>
                  <a:schemeClr val="tx1"/>
                </a:solidFill>
              </a:rPr>
              <a:t>@CalOptima</a:t>
            </a:r>
          </a:p>
        </p:txBody>
      </p:sp>
      <p:sp>
        <p:nvSpPr>
          <p:cNvPr id="24" name="TextBox 23">
            <a:extLst>
              <a:ext uri="{FF2B5EF4-FFF2-40B4-BE49-F238E27FC236}">
                <a16:creationId xmlns:a16="http://schemas.microsoft.com/office/drawing/2014/main" id="{F58AE523-7F4D-E833-50CD-A4E4E38104FF}"/>
              </a:ext>
            </a:extLst>
          </p:cNvPr>
          <p:cNvSpPr txBox="1"/>
          <p:nvPr userDrawn="1"/>
        </p:nvSpPr>
        <p:spPr>
          <a:xfrm>
            <a:off x="4082458" y="4023506"/>
            <a:ext cx="4140909" cy="629711"/>
          </a:xfrm>
          <a:prstGeom prst="rect">
            <a:avLst/>
          </a:prstGeom>
        </p:spPr>
        <p:txBody>
          <a:bodyPr wrap="none" rtlCol="0" anchor="ctr">
            <a:noAutofit/>
          </a:bodyPr>
          <a:lstStyle/>
          <a:p>
            <a:pPr algn="ctr"/>
            <a:r>
              <a:rPr lang="en-US" sz="2200" dirty="0">
                <a:solidFill>
                  <a:schemeClr val="tx1"/>
                </a:solidFill>
              </a:rPr>
              <a:t>www.caloptima.org</a:t>
            </a:r>
          </a:p>
        </p:txBody>
      </p:sp>
      <p:sp>
        <p:nvSpPr>
          <p:cNvPr id="25" name="TextBox 24">
            <a:extLst>
              <a:ext uri="{FF2B5EF4-FFF2-40B4-BE49-F238E27FC236}">
                <a16:creationId xmlns:a16="http://schemas.microsoft.com/office/drawing/2014/main" id="{70446281-88E0-0B06-D8A6-D1337D700C44}"/>
              </a:ext>
            </a:extLst>
          </p:cNvPr>
          <p:cNvSpPr txBox="1"/>
          <p:nvPr userDrawn="1"/>
        </p:nvSpPr>
        <p:spPr>
          <a:xfrm>
            <a:off x="4082458" y="3600905"/>
            <a:ext cx="4140909" cy="629711"/>
          </a:xfrm>
          <a:prstGeom prst="rect">
            <a:avLst/>
          </a:prstGeom>
        </p:spPr>
        <p:txBody>
          <a:bodyPr wrap="none" rtlCol="0" anchor="ctr">
            <a:noAutofit/>
          </a:bodyPr>
          <a:lstStyle/>
          <a:p>
            <a:pPr algn="ctr"/>
            <a:r>
              <a:rPr lang="en-US" sz="2800" dirty="0">
                <a:solidFill>
                  <a:schemeClr val="tx1"/>
                </a:solidFill>
              </a:rPr>
              <a:t>Stay Connected With Us</a:t>
            </a:r>
          </a:p>
        </p:txBody>
      </p:sp>
    </p:spTree>
    <p:extLst>
      <p:ext uri="{BB962C8B-B14F-4D97-AF65-F5344CB8AC3E}">
        <p14:creationId xmlns:p14="http://schemas.microsoft.com/office/powerpoint/2010/main" val="3566751515"/>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675E2D-A463-A99F-83E2-956250B4D3E9}"/>
              </a:ext>
            </a:extLst>
          </p:cNvPr>
          <p:cNvSpPr/>
          <p:nvPr userDrawn="1"/>
        </p:nvSpPr>
        <p:spPr>
          <a:xfrm>
            <a:off x="9245601" y="0"/>
            <a:ext cx="29464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dirty="0"/>
          </a:p>
        </p:txBody>
      </p:sp>
      <p:pic>
        <p:nvPicPr>
          <p:cNvPr id="10" name="Picture 9">
            <a:extLst>
              <a:ext uri="{FF2B5EF4-FFF2-40B4-BE49-F238E27FC236}">
                <a16:creationId xmlns:a16="http://schemas.microsoft.com/office/drawing/2014/main" id="{C5B0C151-3849-4FA4-A37C-943D0B2F42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77716" y="675829"/>
            <a:ext cx="4058421" cy="1397511"/>
          </a:xfrm>
          <a:prstGeom prst="rect">
            <a:avLst/>
          </a:prstGeom>
        </p:spPr>
      </p:pic>
      <p:sp>
        <p:nvSpPr>
          <p:cNvPr id="17" name="Text Placeholder 16">
            <a:extLst>
              <a:ext uri="{FF2B5EF4-FFF2-40B4-BE49-F238E27FC236}">
                <a16:creationId xmlns:a16="http://schemas.microsoft.com/office/drawing/2014/main" id="{F33A105D-2A5B-4617-A2EE-A7E9F80C8B11}"/>
              </a:ext>
            </a:extLst>
          </p:cNvPr>
          <p:cNvSpPr>
            <a:spLocks noGrp="1"/>
          </p:cNvSpPr>
          <p:nvPr>
            <p:ph type="body" sz="quarter" idx="11" hasCustomPrompt="1"/>
          </p:nvPr>
        </p:nvSpPr>
        <p:spPr>
          <a:xfrm>
            <a:off x="738191" y="4784725"/>
            <a:ext cx="8246783" cy="1588350"/>
          </a:xfrm>
        </p:spPr>
        <p:txBody>
          <a:bodyPr>
            <a:noAutofit/>
          </a:bodyPr>
          <a:lstStyle>
            <a:lvl1pPr marL="0" marR="0" indent="0" algn="l" defTabSz="914400" rtl="0" eaLnBrk="1" fontAlgn="auto" latinLnBrk="0" hangingPunct="1">
              <a:lnSpc>
                <a:spcPct val="90000"/>
              </a:lnSpc>
              <a:spcBef>
                <a:spcPts val="400"/>
              </a:spcBef>
              <a:spcAft>
                <a:spcPts val="400"/>
              </a:spcAft>
              <a:buClr>
                <a:schemeClr val="accent3"/>
              </a:buClr>
              <a:buSzPct val="100000"/>
              <a:buFont typeface="Arial" panose="020B0604020202020204" pitchFamily="34" charset="0"/>
              <a:buNone/>
              <a:tabLst/>
              <a:defRPr sz="2000">
                <a:latin typeface="Noto Sans" panose="020B0502040504020204" pitchFamily="34"/>
                <a:ea typeface="Noto Sans" panose="020B0502040504020204" pitchFamily="34"/>
                <a:cs typeface="Noto Sans" panose="020B0502040504020204" pitchFamily="34"/>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400"/>
              </a:spcBef>
              <a:spcAft>
                <a:spcPts val="400"/>
              </a:spcAft>
              <a:buClr>
                <a:schemeClr val="accent3"/>
              </a:buClr>
              <a:buSzPct val="100000"/>
              <a:buFont typeface="Arial" panose="020B0604020202020204" pitchFamily="34" charset="0"/>
              <a:buNone/>
              <a:tabLst/>
              <a:defRPr/>
            </a:pPr>
            <a:r>
              <a:rPr lang="en-US" dirty="0"/>
              <a:t>Click to edit meeting title</a:t>
            </a:r>
            <a:br>
              <a:rPr lang="en-US" dirty="0"/>
            </a:br>
            <a:r>
              <a:rPr lang="en-US" dirty="0"/>
              <a:t>Month 01</a:t>
            </a:r>
            <a:r>
              <a:rPr lang="en-US"/>
              <a:t>, 2022</a:t>
            </a:r>
            <a:br>
              <a:rPr lang="en-US" dirty="0"/>
            </a:br>
            <a:br>
              <a:rPr lang="en-US" dirty="0"/>
            </a:br>
            <a:r>
              <a:rPr lang="en-US" dirty="0"/>
              <a:t>Enter your name, job title, department</a:t>
            </a:r>
          </a:p>
        </p:txBody>
      </p:sp>
      <p:sp>
        <p:nvSpPr>
          <p:cNvPr id="3" name="Title 2">
            <a:extLst>
              <a:ext uri="{FF2B5EF4-FFF2-40B4-BE49-F238E27FC236}">
                <a16:creationId xmlns:a16="http://schemas.microsoft.com/office/drawing/2014/main" id="{7228F949-6BB1-44F6-8AE2-48AC7F4BABEA}"/>
              </a:ext>
            </a:extLst>
          </p:cNvPr>
          <p:cNvSpPr>
            <a:spLocks noGrp="1"/>
          </p:cNvSpPr>
          <p:nvPr>
            <p:ph type="title" hasCustomPrompt="1"/>
          </p:nvPr>
        </p:nvSpPr>
        <p:spPr>
          <a:xfrm>
            <a:off x="738191" y="2586182"/>
            <a:ext cx="8246783" cy="2071546"/>
          </a:xfrm>
        </p:spPr>
        <p:txBody>
          <a:bodyPr/>
          <a:lstStyle>
            <a:lvl1pPr>
              <a:defRPr sz="3600">
                <a:solidFill>
                  <a:schemeClr val="accent3"/>
                </a:solidFill>
                <a:latin typeface="Noto Sans" panose="020B0502040504020204" pitchFamily="34"/>
                <a:ea typeface="Noto Sans" panose="020B0502040504020204" pitchFamily="34"/>
                <a:cs typeface="Noto Sans" panose="020B0502040504020204" pitchFamily="34"/>
              </a:defRPr>
            </a:lvl1pPr>
          </a:lstStyle>
          <a:p>
            <a:r>
              <a:rPr lang="en-US" dirty="0"/>
              <a:t>Click to edit presentation title</a:t>
            </a:r>
          </a:p>
        </p:txBody>
      </p:sp>
      <p:sp>
        <p:nvSpPr>
          <p:cNvPr id="4" name="TextBox 3">
            <a:extLst>
              <a:ext uri="{FF2B5EF4-FFF2-40B4-BE49-F238E27FC236}">
                <a16:creationId xmlns:a16="http://schemas.microsoft.com/office/drawing/2014/main" id="{5C0FADB9-8779-AD09-50CD-9372E44ADA62}"/>
              </a:ext>
            </a:extLst>
          </p:cNvPr>
          <p:cNvSpPr txBox="1"/>
          <p:nvPr userDrawn="1"/>
        </p:nvSpPr>
        <p:spPr>
          <a:xfrm>
            <a:off x="9537701" y="657463"/>
            <a:ext cx="2349500" cy="5715613"/>
          </a:xfrm>
          <a:prstGeom prst="rect">
            <a:avLst/>
          </a:prstGeom>
        </p:spPr>
        <p:txBody>
          <a:bodyPr wrap="square" rtlCol="0" anchor="ctr">
            <a:normAutofit/>
          </a:bodyPr>
          <a:lstStyle/>
          <a:p>
            <a:pPr algn="l"/>
            <a:endParaRPr lang="en-US" sz="1400" dirty="0"/>
          </a:p>
        </p:txBody>
      </p:sp>
      <p:sp>
        <p:nvSpPr>
          <p:cNvPr id="11" name="TextBox 10">
            <a:extLst>
              <a:ext uri="{FF2B5EF4-FFF2-40B4-BE49-F238E27FC236}">
                <a16:creationId xmlns:a16="http://schemas.microsoft.com/office/drawing/2014/main" id="{548653C3-74BC-B089-D9C2-E2B87AA636CD}"/>
              </a:ext>
            </a:extLst>
          </p:cNvPr>
          <p:cNvSpPr txBox="1"/>
          <p:nvPr userDrawn="1"/>
        </p:nvSpPr>
        <p:spPr>
          <a:xfrm>
            <a:off x="11454586" y="6381941"/>
            <a:ext cx="592255" cy="276999"/>
          </a:xfrm>
          <a:prstGeom prst="rect">
            <a:avLst/>
          </a:prstGeom>
          <a:noFill/>
        </p:spPr>
        <p:txBody>
          <a:bodyPr wrap="square" rtlCol="0" anchor="ctr">
            <a:spAutoFit/>
          </a:bodyPr>
          <a:lstStyle/>
          <a:p>
            <a:pPr algn="ctr"/>
            <a:fld id="{34A5C45A-F1AF-4BA9-A77E-354CA2DC8197}" type="slidenum">
              <a:rPr lang="en-US" sz="1200" i="1" smtClean="0">
                <a:solidFill>
                  <a:schemeClr val="bg1"/>
                </a:solidFill>
              </a:rPr>
              <a:pPr algn="ctr"/>
              <a:t>‹#›</a:t>
            </a:fld>
            <a:endParaRPr lang="en-US" sz="1200" i="1" dirty="0">
              <a:solidFill>
                <a:schemeClr val="bg1"/>
              </a:solidFill>
            </a:endParaRPr>
          </a:p>
        </p:txBody>
      </p:sp>
      <p:sp>
        <p:nvSpPr>
          <p:cNvPr id="9" name="TextBox 8">
            <a:extLst>
              <a:ext uri="{FF2B5EF4-FFF2-40B4-BE49-F238E27FC236}">
                <a16:creationId xmlns:a16="http://schemas.microsoft.com/office/drawing/2014/main" id="{7C9B2D5A-356A-92EF-431E-1688AFFB2F7F}"/>
              </a:ext>
            </a:extLst>
          </p:cNvPr>
          <p:cNvSpPr txBox="1"/>
          <p:nvPr userDrawn="1"/>
        </p:nvSpPr>
        <p:spPr>
          <a:xfrm>
            <a:off x="6096000" y="6501284"/>
            <a:ext cx="2888973" cy="256868"/>
          </a:xfrm>
          <a:prstGeom prst="rect">
            <a:avLst/>
          </a:prstGeom>
        </p:spPr>
        <p:txBody>
          <a:bodyPr wrap="square" rtlCol="0" anchor="ctr">
            <a:normAutofit/>
          </a:bodyPr>
          <a:lstStyle/>
          <a:p>
            <a:pPr algn="r"/>
            <a:r>
              <a:rPr lang="en-US" sz="800" dirty="0"/>
              <a:t>CalOptima Health, A Public Agency</a:t>
            </a:r>
          </a:p>
        </p:txBody>
      </p:sp>
      <p:sp>
        <p:nvSpPr>
          <p:cNvPr id="12" name="TextBox 11">
            <a:extLst>
              <a:ext uri="{FF2B5EF4-FFF2-40B4-BE49-F238E27FC236}">
                <a16:creationId xmlns:a16="http://schemas.microsoft.com/office/drawing/2014/main" id="{2CADE16C-D734-95DE-463F-16B5ED865C8A}"/>
              </a:ext>
            </a:extLst>
          </p:cNvPr>
          <p:cNvSpPr txBox="1"/>
          <p:nvPr userDrawn="1"/>
        </p:nvSpPr>
        <p:spPr>
          <a:xfrm>
            <a:off x="9537701" y="302149"/>
            <a:ext cx="2349500" cy="6181725"/>
          </a:xfrm>
          <a:prstGeom prst="rect">
            <a:avLst/>
          </a:prstGeom>
        </p:spPr>
        <p:txBody>
          <a:bodyPr wrap="square" rtlCol="0" anchor="ctr">
            <a:noAutofit/>
          </a:bodyPr>
          <a:lstStyle/>
          <a:p>
            <a:pPr algn="l"/>
            <a:r>
              <a:rPr lang="en-US" sz="2400" dirty="0">
                <a:solidFill>
                  <a:schemeClr val="bg1"/>
                </a:solidFill>
              </a:rPr>
              <a:t>Our Mission​</a:t>
            </a:r>
            <a:br>
              <a:rPr lang="en-US" sz="2400" dirty="0">
                <a:solidFill>
                  <a:schemeClr val="bg1"/>
                </a:solidFill>
              </a:rPr>
            </a:br>
            <a:r>
              <a:rPr lang="en-US" sz="1400" dirty="0">
                <a:solidFill>
                  <a:schemeClr val="bg1"/>
                </a:solidFill>
              </a:rPr>
              <a:t>To serve member health with excellence and dignity, respecting the value and needs of each person.​</a:t>
            </a:r>
          </a:p>
          <a:p>
            <a:pPr algn="l"/>
            <a:endParaRPr lang="en-US" sz="1400" dirty="0">
              <a:solidFill>
                <a:schemeClr val="bg1"/>
              </a:solidFill>
            </a:endParaRPr>
          </a:p>
          <a:p>
            <a:pPr algn="l"/>
            <a:r>
              <a:rPr lang="en-US" sz="2400" dirty="0">
                <a:solidFill>
                  <a:schemeClr val="bg1"/>
                </a:solidFill>
              </a:rPr>
              <a:t>Our Vision</a:t>
            </a:r>
            <a:br>
              <a:rPr lang="en-US" sz="1400" dirty="0">
                <a:solidFill>
                  <a:schemeClr val="bg1"/>
                </a:solidFill>
              </a:rPr>
            </a:br>
            <a:r>
              <a:rPr lang="en-US" sz="1400" dirty="0">
                <a:solidFill>
                  <a:schemeClr val="bg1"/>
                </a:solidFill>
              </a:rPr>
              <a:t>By 2027, remove barriers to health care access for our members, implement same-day treatment authorizations and </a:t>
            </a:r>
            <a:br>
              <a:rPr lang="en-US" sz="1400" dirty="0">
                <a:solidFill>
                  <a:schemeClr val="bg1"/>
                </a:solidFill>
              </a:rPr>
            </a:br>
            <a:r>
              <a:rPr lang="en-US" sz="1400" dirty="0">
                <a:solidFill>
                  <a:schemeClr val="bg1"/>
                </a:solidFill>
              </a:rPr>
              <a:t>real-time claims payments for our providers, and annually assess members’ social determinants of health.</a:t>
            </a:r>
          </a:p>
        </p:txBody>
      </p:sp>
    </p:spTree>
    <p:extLst>
      <p:ext uri="{BB962C8B-B14F-4D97-AF65-F5344CB8AC3E}">
        <p14:creationId xmlns:p14="http://schemas.microsoft.com/office/powerpoint/2010/main" val="133302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CEE30E31-E5D2-779F-7A14-F8C64C28DFC5}"/>
              </a:ext>
            </a:extLst>
          </p:cNvPr>
          <p:cNvSpPr/>
          <p:nvPr userDrawn="1"/>
        </p:nvSpPr>
        <p:spPr>
          <a:xfrm rot="16200000">
            <a:off x="11419363" y="6095874"/>
            <a:ext cx="662703" cy="882569"/>
          </a:xfrm>
          <a:prstGeom prst="round1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Content Placeholder 2">
            <a:extLst>
              <a:ext uri="{FF2B5EF4-FFF2-40B4-BE49-F238E27FC236}">
                <a16:creationId xmlns:a16="http://schemas.microsoft.com/office/drawing/2014/main" id="{0B5FAB35-EE18-49F2-809D-5DB0BBFD7C8C}"/>
              </a:ext>
            </a:extLst>
          </p:cNvPr>
          <p:cNvSpPr>
            <a:spLocks noGrp="1"/>
          </p:cNvSpPr>
          <p:nvPr>
            <p:ph idx="1" hasCustomPrompt="1"/>
          </p:nvPr>
        </p:nvSpPr>
        <p:spPr/>
        <p:txBody>
          <a:bodyPr>
            <a:noAutofit/>
          </a:bodyPr>
          <a:lstStyle>
            <a:lvl1pPr>
              <a:defRPr/>
            </a:lvl1pPr>
          </a:lstStyle>
          <a:p>
            <a:pPr lvl="0"/>
            <a:r>
              <a:rPr lang="en-US" dirty="0"/>
              <a:t>Click to edit slide text</a:t>
            </a:r>
          </a:p>
          <a:p>
            <a:pPr lvl="1"/>
            <a:r>
              <a:rPr lang="en-US" dirty="0"/>
              <a:t>Second level</a:t>
            </a:r>
          </a:p>
          <a:p>
            <a:pPr lvl="2"/>
            <a:r>
              <a:rPr lang="en-US" dirty="0"/>
              <a:t>Third level</a:t>
            </a:r>
          </a:p>
          <a:p>
            <a:pPr lvl="3"/>
            <a:r>
              <a:rPr lang="en-US" dirty="0"/>
              <a:t>Fourth level</a:t>
            </a:r>
          </a:p>
        </p:txBody>
      </p:sp>
      <p:sp>
        <p:nvSpPr>
          <p:cNvPr id="10" name="Title Placeholder 1">
            <a:extLst>
              <a:ext uri="{FF2B5EF4-FFF2-40B4-BE49-F238E27FC236}">
                <a16:creationId xmlns:a16="http://schemas.microsoft.com/office/drawing/2014/main" id="{32128C67-198F-4D70-B319-5380B5DF6FCB}"/>
              </a:ext>
            </a:extLst>
          </p:cNvPr>
          <p:cNvSpPr>
            <a:spLocks noGrp="1"/>
          </p:cNvSpPr>
          <p:nvPr>
            <p:ph type="title" hasCustomPrompt="1"/>
          </p:nvPr>
        </p:nvSpPr>
        <p:spPr>
          <a:xfrm>
            <a:off x="838200" y="238125"/>
            <a:ext cx="10515600" cy="1001857"/>
          </a:xfrm>
          <a:prstGeom prst="rect">
            <a:avLst/>
          </a:prstGeom>
        </p:spPr>
        <p:txBody>
          <a:bodyPr vert="horz" lIns="91440" tIns="45720" rIns="91440" bIns="45720" rtlCol="0" anchor="b">
            <a:noAutofit/>
          </a:bodyPr>
          <a:lstStyle>
            <a:lvl1pPr>
              <a:defRPr sz="3600">
                <a:solidFill>
                  <a:schemeClr val="accent3"/>
                </a:solidFill>
              </a:defRPr>
            </a:lvl1pPr>
          </a:lstStyle>
          <a:p>
            <a:r>
              <a:rPr lang="en-US" dirty="0"/>
              <a:t>Click to edit slide title</a:t>
            </a:r>
          </a:p>
        </p:txBody>
      </p:sp>
      <p:pic>
        <p:nvPicPr>
          <p:cNvPr id="11" name="Picture 10">
            <a:extLst>
              <a:ext uri="{FF2B5EF4-FFF2-40B4-BE49-F238E27FC236}">
                <a16:creationId xmlns:a16="http://schemas.microsoft.com/office/drawing/2014/main" id="{775FB478-4C1D-4160-BB0A-D4A354BFEF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542556" y="6244808"/>
            <a:ext cx="1461031" cy="503104"/>
          </a:xfrm>
          <a:prstGeom prst="rect">
            <a:avLst/>
          </a:prstGeom>
        </p:spPr>
      </p:pic>
      <p:sp>
        <p:nvSpPr>
          <p:cNvPr id="14" name="TextBox 13">
            <a:extLst>
              <a:ext uri="{FF2B5EF4-FFF2-40B4-BE49-F238E27FC236}">
                <a16:creationId xmlns:a16="http://schemas.microsoft.com/office/drawing/2014/main" id="{EAD5F6A3-2278-4892-B246-6BF946201841}"/>
              </a:ext>
            </a:extLst>
          </p:cNvPr>
          <p:cNvSpPr txBox="1"/>
          <p:nvPr userDrawn="1"/>
        </p:nvSpPr>
        <p:spPr>
          <a:xfrm>
            <a:off x="11454586" y="6381941"/>
            <a:ext cx="592255" cy="276999"/>
          </a:xfrm>
          <a:prstGeom prst="rect">
            <a:avLst/>
          </a:prstGeom>
          <a:noFill/>
        </p:spPr>
        <p:txBody>
          <a:bodyPr wrap="square" rtlCol="0" anchor="ctr">
            <a:spAutoFit/>
          </a:bodyPr>
          <a:lstStyle/>
          <a:p>
            <a:pPr algn="ctr"/>
            <a:fld id="{34A5C45A-F1AF-4BA9-A77E-354CA2DC8197}" type="slidenum">
              <a:rPr lang="en-US" sz="1200" i="1" smtClean="0">
                <a:solidFill>
                  <a:schemeClr val="bg1"/>
                </a:solidFill>
              </a:rPr>
              <a:pPr algn="ctr"/>
              <a:t>‹#›</a:t>
            </a:fld>
            <a:endParaRPr lang="en-US" sz="1200" i="1" dirty="0">
              <a:solidFill>
                <a:schemeClr val="bg1"/>
              </a:solidFill>
            </a:endParaRPr>
          </a:p>
        </p:txBody>
      </p:sp>
      <p:sp>
        <p:nvSpPr>
          <p:cNvPr id="4" name="Text Placeholder 3">
            <a:extLst>
              <a:ext uri="{FF2B5EF4-FFF2-40B4-BE49-F238E27FC236}">
                <a16:creationId xmlns:a16="http://schemas.microsoft.com/office/drawing/2014/main" id="{CDA57763-F9C1-4879-A5DF-053ABE637FD7}"/>
              </a:ext>
            </a:extLst>
          </p:cNvPr>
          <p:cNvSpPr>
            <a:spLocks noGrp="1"/>
          </p:cNvSpPr>
          <p:nvPr>
            <p:ph type="body" sz="quarter" idx="10" hasCustomPrompt="1"/>
          </p:nvPr>
        </p:nvSpPr>
        <p:spPr>
          <a:xfrm>
            <a:off x="838202" y="6244808"/>
            <a:ext cx="7626591" cy="467627"/>
          </a:xfrm>
        </p:spPr>
        <p:txBody>
          <a:bodyPr anchor="b">
            <a:noAutofit/>
          </a:bodyPr>
          <a:lstStyle>
            <a:lvl1pPr marL="0" marR="0" indent="0" algn="l" defTabSz="914400" rtl="0" eaLnBrk="1" fontAlgn="auto" latinLnBrk="0" hangingPunct="1">
              <a:lnSpc>
                <a:spcPct val="90000"/>
              </a:lnSpc>
              <a:spcBef>
                <a:spcPts val="400"/>
              </a:spcBef>
              <a:spcAft>
                <a:spcPts val="400"/>
              </a:spcAft>
              <a:buClr>
                <a:schemeClr val="accent3"/>
              </a:buClr>
              <a:buSzPct val="100000"/>
              <a:buFont typeface="Arial" panose="020B0604020202020204" pitchFamily="34" charset="0"/>
              <a:buNone/>
              <a:tabLst/>
              <a:defRPr sz="1200">
                <a:solidFill>
                  <a:schemeClr val="tx1"/>
                </a:solidFill>
              </a:defRPr>
            </a:lvl1pPr>
          </a:lstStyle>
          <a:p>
            <a:pPr marL="0" marR="0" lvl="0" indent="0" algn="l" defTabSz="914400" rtl="0" eaLnBrk="1" fontAlgn="auto" latinLnBrk="0" hangingPunct="1">
              <a:lnSpc>
                <a:spcPct val="90000"/>
              </a:lnSpc>
              <a:spcBef>
                <a:spcPts val="400"/>
              </a:spcBef>
              <a:spcAft>
                <a:spcPts val="400"/>
              </a:spcAft>
              <a:buClr>
                <a:schemeClr val="accent3"/>
              </a:buClr>
              <a:buSzPct val="100000"/>
              <a:buFont typeface="Arial" panose="020B0604020202020204" pitchFamily="34" charset="0"/>
              <a:buNone/>
              <a:tabLst/>
              <a:defRPr/>
            </a:pPr>
            <a:r>
              <a:rPr lang="en-US" dirty="0"/>
              <a:t>Click to add footnote text</a:t>
            </a:r>
          </a:p>
        </p:txBody>
      </p:sp>
      <p:sp>
        <p:nvSpPr>
          <p:cNvPr id="9" name="Rectangle 8">
            <a:extLst>
              <a:ext uri="{FF2B5EF4-FFF2-40B4-BE49-F238E27FC236}">
                <a16:creationId xmlns:a16="http://schemas.microsoft.com/office/drawing/2014/main" id="{6D8D3CD5-6C52-4F3A-22FF-D7088257E316}"/>
              </a:ext>
            </a:extLst>
          </p:cNvPr>
          <p:cNvSpPr/>
          <p:nvPr userDrawn="1"/>
        </p:nvSpPr>
        <p:spPr>
          <a:xfrm>
            <a:off x="0" y="0"/>
            <a:ext cx="2794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998615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Break Slide">
    <p:bg>
      <p:bgPr>
        <a:solidFill>
          <a:schemeClr val="accent3"/>
        </a:solidFill>
        <a:effectLst/>
      </p:bgPr>
    </p:bg>
    <p:spTree>
      <p:nvGrpSpPr>
        <p:cNvPr id="1" name=""/>
        <p:cNvGrpSpPr/>
        <p:nvPr/>
      </p:nvGrpSpPr>
      <p:grpSpPr>
        <a:xfrm>
          <a:off x="0" y="0"/>
          <a:ext cx="0" cy="0"/>
          <a:chOff x="0" y="0"/>
          <a:chExt cx="0" cy="0"/>
        </a:xfrm>
      </p:grpSpPr>
      <p:sp>
        <p:nvSpPr>
          <p:cNvPr id="12" name="Rectangle: Single Corner Rounded 11">
            <a:extLst>
              <a:ext uri="{FF2B5EF4-FFF2-40B4-BE49-F238E27FC236}">
                <a16:creationId xmlns:a16="http://schemas.microsoft.com/office/drawing/2014/main" id="{964F28E1-8593-CF36-B8F1-6003B63543A2}"/>
              </a:ext>
            </a:extLst>
          </p:cNvPr>
          <p:cNvSpPr/>
          <p:nvPr userDrawn="1"/>
        </p:nvSpPr>
        <p:spPr>
          <a:xfrm rot="16200000">
            <a:off x="11432063" y="6094889"/>
            <a:ext cx="662703" cy="882569"/>
          </a:xfrm>
          <a:prstGeom prst="round1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itle 3">
            <a:extLst>
              <a:ext uri="{FF2B5EF4-FFF2-40B4-BE49-F238E27FC236}">
                <a16:creationId xmlns:a16="http://schemas.microsoft.com/office/drawing/2014/main" id="{8DFDABAC-DE07-4375-B32E-7761E6C6C196}"/>
              </a:ext>
            </a:extLst>
          </p:cNvPr>
          <p:cNvSpPr>
            <a:spLocks noGrp="1"/>
          </p:cNvSpPr>
          <p:nvPr>
            <p:ph type="title" hasCustomPrompt="1"/>
          </p:nvPr>
        </p:nvSpPr>
        <p:spPr>
          <a:xfrm>
            <a:off x="838200" y="2412207"/>
            <a:ext cx="10515600" cy="1001857"/>
          </a:xfrm>
        </p:spPr>
        <p:txBody>
          <a:bodyPr anchor="ctr">
            <a:noAutofit/>
          </a:bodyPr>
          <a:lstStyle>
            <a:lvl1pPr>
              <a:defRPr sz="4800">
                <a:solidFill>
                  <a:schemeClr val="tx1"/>
                </a:solidFill>
              </a:defRPr>
            </a:lvl1pPr>
          </a:lstStyle>
          <a:p>
            <a:r>
              <a:rPr lang="en-US" dirty="0"/>
              <a:t>Click to edit section title</a:t>
            </a:r>
          </a:p>
        </p:txBody>
      </p:sp>
      <p:sp>
        <p:nvSpPr>
          <p:cNvPr id="9" name="Text Placeholder 16">
            <a:extLst>
              <a:ext uri="{FF2B5EF4-FFF2-40B4-BE49-F238E27FC236}">
                <a16:creationId xmlns:a16="http://schemas.microsoft.com/office/drawing/2014/main" id="{D8E70967-02EB-45B3-9FD1-249E827B1794}"/>
              </a:ext>
            </a:extLst>
          </p:cNvPr>
          <p:cNvSpPr>
            <a:spLocks noGrp="1"/>
          </p:cNvSpPr>
          <p:nvPr>
            <p:ph type="body" sz="quarter" idx="11" hasCustomPrompt="1"/>
          </p:nvPr>
        </p:nvSpPr>
        <p:spPr>
          <a:xfrm>
            <a:off x="738191" y="4784726"/>
            <a:ext cx="10529887" cy="1001857"/>
          </a:xfrm>
        </p:spPr>
        <p:txBody>
          <a:bodyPr/>
          <a:lstStyle>
            <a:lvl1pPr marL="0" marR="0" indent="0" algn="l" defTabSz="914400" rtl="0" eaLnBrk="1" fontAlgn="auto" latinLnBrk="0" hangingPunct="1">
              <a:lnSpc>
                <a:spcPct val="90000"/>
              </a:lnSpc>
              <a:spcBef>
                <a:spcPts val="400"/>
              </a:spcBef>
              <a:spcAft>
                <a:spcPts val="400"/>
              </a:spcAft>
              <a:buClr>
                <a:schemeClr val="accent3"/>
              </a:buClr>
              <a:buSzPct val="100000"/>
              <a:buFont typeface="Arial" panose="020B0604020202020204" pitchFamily="34" charset="0"/>
              <a:buNone/>
              <a:tab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400"/>
              </a:spcBef>
              <a:spcAft>
                <a:spcPts val="400"/>
              </a:spcAft>
              <a:buClr>
                <a:schemeClr val="accent3"/>
              </a:buClr>
              <a:buSzPct val="100000"/>
              <a:buFont typeface="Arial" panose="020B0604020202020204" pitchFamily="34" charset="0"/>
              <a:buNone/>
              <a:tabLst/>
              <a:defRPr/>
            </a:pPr>
            <a:r>
              <a:rPr lang="en-US" dirty="0"/>
              <a:t>If changing presenters, enter name, job title, department</a:t>
            </a:r>
          </a:p>
        </p:txBody>
      </p:sp>
      <p:sp>
        <p:nvSpPr>
          <p:cNvPr id="10" name="TextBox 9">
            <a:extLst>
              <a:ext uri="{FF2B5EF4-FFF2-40B4-BE49-F238E27FC236}">
                <a16:creationId xmlns:a16="http://schemas.microsoft.com/office/drawing/2014/main" id="{86FAF1D2-447A-55AB-2E97-896C0223F5FE}"/>
              </a:ext>
            </a:extLst>
          </p:cNvPr>
          <p:cNvSpPr txBox="1"/>
          <p:nvPr userDrawn="1"/>
        </p:nvSpPr>
        <p:spPr>
          <a:xfrm>
            <a:off x="11454586" y="6381941"/>
            <a:ext cx="592255" cy="276999"/>
          </a:xfrm>
          <a:prstGeom prst="rect">
            <a:avLst/>
          </a:prstGeom>
          <a:noFill/>
        </p:spPr>
        <p:txBody>
          <a:bodyPr wrap="square" rtlCol="0" anchor="ctr">
            <a:spAutoFit/>
          </a:bodyPr>
          <a:lstStyle/>
          <a:p>
            <a:pPr algn="ctr"/>
            <a:fld id="{34A5C45A-F1AF-4BA9-A77E-354CA2DC8197}" type="slidenum">
              <a:rPr lang="en-US" sz="1200" i="1" smtClean="0">
                <a:solidFill>
                  <a:schemeClr val="tx1"/>
                </a:solidFill>
              </a:rPr>
              <a:pPr algn="ctr"/>
              <a:t>‹#›</a:t>
            </a:fld>
            <a:endParaRPr lang="en-US" sz="1200" i="1" dirty="0">
              <a:solidFill>
                <a:schemeClr val="tx1"/>
              </a:solidFill>
            </a:endParaRPr>
          </a:p>
        </p:txBody>
      </p:sp>
      <p:cxnSp>
        <p:nvCxnSpPr>
          <p:cNvPr id="3" name="Straight Connector 2">
            <a:extLst>
              <a:ext uri="{FF2B5EF4-FFF2-40B4-BE49-F238E27FC236}">
                <a16:creationId xmlns:a16="http://schemas.microsoft.com/office/drawing/2014/main" id="{3ECCA588-62C4-D4A3-0F50-EBB4E1CBA2BE}"/>
              </a:ext>
            </a:extLst>
          </p:cNvPr>
          <p:cNvCxnSpPr>
            <a:cxnSpLocks/>
          </p:cNvCxnSpPr>
          <p:nvPr userDrawn="1"/>
        </p:nvCxnSpPr>
        <p:spPr>
          <a:xfrm>
            <a:off x="28314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9FA6379-62F0-E46C-A261-38F6F5A320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543653" y="6244946"/>
            <a:ext cx="1459934" cy="502555"/>
          </a:xfrm>
          <a:prstGeom prst="rect">
            <a:avLst/>
          </a:prstGeom>
        </p:spPr>
      </p:pic>
    </p:spTree>
    <p:extLst>
      <p:ext uri="{BB962C8B-B14F-4D97-AF65-F5344CB8AC3E}">
        <p14:creationId xmlns:p14="http://schemas.microsoft.com/office/powerpoint/2010/main" val="279911681"/>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12" name="Rectangle: Single Corner Rounded 11">
            <a:extLst>
              <a:ext uri="{FF2B5EF4-FFF2-40B4-BE49-F238E27FC236}">
                <a16:creationId xmlns:a16="http://schemas.microsoft.com/office/drawing/2014/main" id="{964F28E1-8593-CF36-B8F1-6003B63543A2}"/>
              </a:ext>
            </a:extLst>
          </p:cNvPr>
          <p:cNvSpPr/>
          <p:nvPr userDrawn="1"/>
        </p:nvSpPr>
        <p:spPr>
          <a:xfrm rot="16200000">
            <a:off x="11432063" y="6094889"/>
            <a:ext cx="662703" cy="882569"/>
          </a:xfrm>
          <a:prstGeom prst="round1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Box 9">
            <a:extLst>
              <a:ext uri="{FF2B5EF4-FFF2-40B4-BE49-F238E27FC236}">
                <a16:creationId xmlns:a16="http://schemas.microsoft.com/office/drawing/2014/main" id="{86FAF1D2-447A-55AB-2E97-896C0223F5FE}"/>
              </a:ext>
            </a:extLst>
          </p:cNvPr>
          <p:cNvSpPr txBox="1"/>
          <p:nvPr userDrawn="1"/>
        </p:nvSpPr>
        <p:spPr>
          <a:xfrm>
            <a:off x="11454586" y="6381941"/>
            <a:ext cx="592255" cy="276999"/>
          </a:xfrm>
          <a:prstGeom prst="rect">
            <a:avLst/>
          </a:prstGeom>
          <a:noFill/>
        </p:spPr>
        <p:txBody>
          <a:bodyPr wrap="square" rtlCol="0" anchor="ctr">
            <a:spAutoFit/>
          </a:bodyPr>
          <a:lstStyle/>
          <a:p>
            <a:pPr algn="ctr"/>
            <a:fld id="{34A5C45A-F1AF-4BA9-A77E-354CA2DC8197}" type="slidenum">
              <a:rPr lang="en-US" sz="1200" i="1" smtClean="0">
                <a:solidFill>
                  <a:schemeClr val="tx1"/>
                </a:solidFill>
              </a:rPr>
              <a:pPr algn="ctr"/>
              <a:t>‹#›</a:t>
            </a:fld>
            <a:endParaRPr lang="en-US" sz="1200" i="1" dirty="0">
              <a:solidFill>
                <a:schemeClr val="tx1"/>
              </a:solidFill>
            </a:endParaRPr>
          </a:p>
        </p:txBody>
      </p:sp>
      <p:cxnSp>
        <p:nvCxnSpPr>
          <p:cNvPr id="3" name="Straight Connector 2">
            <a:extLst>
              <a:ext uri="{FF2B5EF4-FFF2-40B4-BE49-F238E27FC236}">
                <a16:creationId xmlns:a16="http://schemas.microsoft.com/office/drawing/2014/main" id="{3ECCA588-62C4-D4A3-0F50-EBB4E1CBA2BE}"/>
              </a:ext>
            </a:extLst>
          </p:cNvPr>
          <p:cNvCxnSpPr>
            <a:cxnSpLocks/>
          </p:cNvCxnSpPr>
          <p:nvPr userDrawn="1"/>
        </p:nvCxnSpPr>
        <p:spPr>
          <a:xfrm>
            <a:off x="28314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9FA6379-62F0-E46C-A261-38F6F5A320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00561" y="946573"/>
            <a:ext cx="5190877" cy="1786863"/>
          </a:xfrm>
          <a:prstGeom prst="rect">
            <a:avLst/>
          </a:prstGeom>
        </p:spPr>
      </p:pic>
      <p:pic>
        <p:nvPicPr>
          <p:cNvPr id="20" name="Picture 19" descr="Icon&#10;&#10;Description automatically generated">
            <a:extLst>
              <a:ext uri="{FF2B5EF4-FFF2-40B4-BE49-F238E27FC236}">
                <a16:creationId xmlns:a16="http://schemas.microsoft.com/office/drawing/2014/main" id="{E893981F-BF7D-805D-ED44-0BC9ACE287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8994" y="4626178"/>
            <a:ext cx="357927" cy="359086"/>
          </a:xfrm>
          <a:prstGeom prst="rect">
            <a:avLst/>
          </a:prstGeom>
        </p:spPr>
      </p:pic>
      <p:pic>
        <p:nvPicPr>
          <p:cNvPr id="21" name="Picture 20" descr="Icon&#10;&#10;Description automatically generated">
            <a:extLst>
              <a:ext uri="{FF2B5EF4-FFF2-40B4-BE49-F238E27FC236}">
                <a16:creationId xmlns:a16="http://schemas.microsoft.com/office/drawing/2014/main" id="{712BEC9B-9DF0-6FD1-4F8A-E9114FAD03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28107" y="4618126"/>
            <a:ext cx="388621" cy="388621"/>
          </a:xfrm>
          <a:prstGeom prst="rect">
            <a:avLst/>
          </a:prstGeom>
        </p:spPr>
      </p:pic>
      <p:pic>
        <p:nvPicPr>
          <p:cNvPr id="22" name="Picture 21" descr="Logo&#10;&#10;Description automatically generated">
            <a:extLst>
              <a:ext uri="{FF2B5EF4-FFF2-40B4-BE49-F238E27FC236}">
                <a16:creationId xmlns:a16="http://schemas.microsoft.com/office/drawing/2014/main" id="{AEF3D531-C2D4-2D63-7AD0-0FBF7A19875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05212" y="4506251"/>
            <a:ext cx="609723" cy="609723"/>
          </a:xfrm>
          <a:prstGeom prst="rect">
            <a:avLst/>
          </a:prstGeom>
        </p:spPr>
      </p:pic>
      <p:sp>
        <p:nvSpPr>
          <p:cNvPr id="23" name="TextBox 22">
            <a:extLst>
              <a:ext uri="{FF2B5EF4-FFF2-40B4-BE49-F238E27FC236}">
                <a16:creationId xmlns:a16="http://schemas.microsoft.com/office/drawing/2014/main" id="{C92E2E88-4D7A-B8B8-6722-BE2FCA68A935}"/>
              </a:ext>
            </a:extLst>
          </p:cNvPr>
          <p:cNvSpPr txBox="1"/>
          <p:nvPr userDrawn="1"/>
        </p:nvSpPr>
        <p:spPr>
          <a:xfrm>
            <a:off x="5926453" y="4498679"/>
            <a:ext cx="2120496" cy="622140"/>
          </a:xfrm>
          <a:prstGeom prst="rect">
            <a:avLst/>
          </a:prstGeom>
        </p:spPr>
        <p:txBody>
          <a:bodyPr wrap="none" rtlCol="0" anchor="ctr">
            <a:normAutofit/>
          </a:bodyPr>
          <a:lstStyle/>
          <a:p>
            <a:r>
              <a:rPr lang="en-US" sz="2200" dirty="0">
                <a:solidFill>
                  <a:schemeClr val="tx1"/>
                </a:solidFill>
              </a:rPr>
              <a:t>@CalOptima</a:t>
            </a:r>
          </a:p>
        </p:txBody>
      </p:sp>
      <p:sp>
        <p:nvSpPr>
          <p:cNvPr id="24" name="TextBox 23">
            <a:extLst>
              <a:ext uri="{FF2B5EF4-FFF2-40B4-BE49-F238E27FC236}">
                <a16:creationId xmlns:a16="http://schemas.microsoft.com/office/drawing/2014/main" id="{378F2861-448F-52FD-1D44-E7CC845BDD4D}"/>
              </a:ext>
            </a:extLst>
          </p:cNvPr>
          <p:cNvSpPr txBox="1"/>
          <p:nvPr userDrawn="1"/>
        </p:nvSpPr>
        <p:spPr>
          <a:xfrm>
            <a:off x="4082458" y="4023506"/>
            <a:ext cx="4140909" cy="629711"/>
          </a:xfrm>
          <a:prstGeom prst="rect">
            <a:avLst/>
          </a:prstGeom>
        </p:spPr>
        <p:txBody>
          <a:bodyPr wrap="none" rtlCol="0" anchor="ctr">
            <a:noAutofit/>
          </a:bodyPr>
          <a:lstStyle/>
          <a:p>
            <a:pPr algn="ctr"/>
            <a:r>
              <a:rPr lang="en-US" sz="2200" dirty="0">
                <a:solidFill>
                  <a:schemeClr val="tx1"/>
                </a:solidFill>
              </a:rPr>
              <a:t>www.caloptima.org</a:t>
            </a:r>
          </a:p>
        </p:txBody>
      </p:sp>
      <p:sp>
        <p:nvSpPr>
          <p:cNvPr id="25" name="TextBox 24">
            <a:extLst>
              <a:ext uri="{FF2B5EF4-FFF2-40B4-BE49-F238E27FC236}">
                <a16:creationId xmlns:a16="http://schemas.microsoft.com/office/drawing/2014/main" id="{B9929EB3-C11B-8CE2-0FD9-3C8B3A2C0ED2}"/>
              </a:ext>
            </a:extLst>
          </p:cNvPr>
          <p:cNvSpPr txBox="1"/>
          <p:nvPr userDrawn="1"/>
        </p:nvSpPr>
        <p:spPr>
          <a:xfrm>
            <a:off x="4082458" y="3600905"/>
            <a:ext cx="4140909" cy="629711"/>
          </a:xfrm>
          <a:prstGeom prst="rect">
            <a:avLst/>
          </a:prstGeom>
        </p:spPr>
        <p:txBody>
          <a:bodyPr wrap="none" rtlCol="0" anchor="ctr">
            <a:noAutofit/>
          </a:bodyPr>
          <a:lstStyle/>
          <a:p>
            <a:pPr algn="ctr"/>
            <a:r>
              <a:rPr lang="en-US" sz="2800" dirty="0">
                <a:solidFill>
                  <a:schemeClr val="tx1"/>
                </a:solidFill>
              </a:rPr>
              <a:t>Stay Connected With Us</a:t>
            </a:r>
          </a:p>
        </p:txBody>
      </p:sp>
    </p:spTree>
    <p:extLst>
      <p:ext uri="{BB962C8B-B14F-4D97-AF65-F5344CB8AC3E}">
        <p14:creationId xmlns:p14="http://schemas.microsoft.com/office/powerpoint/2010/main" val="72926573"/>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733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 Option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330890" y="-9455"/>
            <a:ext cx="7909841" cy="6858000"/>
          </a:xfrm>
          <a:prstGeom prst="rect">
            <a:avLst/>
          </a:prstGeom>
        </p:spPr>
      </p:pic>
      <p:pic>
        <p:nvPicPr>
          <p:cNvPr id="22" name="Picture 21" descr="A person standing in a kitchen&#10;&#10;Description automatically generated">
            <a:extLst>
              <a:ext uri="{FF2B5EF4-FFF2-40B4-BE49-F238E27FC236}">
                <a16:creationId xmlns:a16="http://schemas.microsoft.com/office/drawing/2014/main" id="{0B3A6933-6C79-E347-8234-FB96278B2728}"/>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t="-193"/>
          <a:stretch/>
        </p:blipFill>
        <p:spPr>
          <a:xfrm>
            <a:off x="-1" y="3954965"/>
            <a:ext cx="4301892" cy="2903035"/>
          </a:xfrm>
          <a:prstGeom prst="rect">
            <a:avLst/>
          </a:prstGeom>
        </p:spPr>
      </p:pic>
      <p:pic>
        <p:nvPicPr>
          <p:cNvPr id="23" name="Picture 22" descr="A person sitting on a bench&#10;&#10;Description automatically generated">
            <a:extLst>
              <a:ext uri="{FF2B5EF4-FFF2-40B4-BE49-F238E27FC236}">
                <a16:creationId xmlns:a16="http://schemas.microsoft.com/office/drawing/2014/main" id="{0788D1D8-7979-2D47-B77A-D3D4CD7CAA3D}"/>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r="-2"/>
          <a:stretch/>
        </p:blipFill>
        <p:spPr>
          <a:xfrm>
            <a:off x="-1" y="1"/>
            <a:ext cx="4896623" cy="4004527"/>
          </a:xfrm>
          <a:prstGeom prst="rect">
            <a:avLst/>
          </a:prstGeom>
        </p:spPr>
      </p:pic>
      <p:sp>
        <p:nvSpPr>
          <p:cNvPr id="25" name="Rectangle 24"/>
          <p:cNvSpPr/>
          <p:nvPr userDrawn="1"/>
        </p:nvSpPr>
        <p:spPr>
          <a:xfrm>
            <a:off x="2417012" y="427791"/>
            <a:ext cx="3999832" cy="4427805"/>
          </a:xfrm>
          <a:prstGeom prst="rect">
            <a:avLst/>
          </a:prstGeom>
          <a:solidFill>
            <a:schemeClr val="accent2"/>
          </a:solidFill>
          <a:ln w="57150">
            <a:solidFill>
              <a:schemeClr val="bg2"/>
            </a:solidFill>
            <a:miter lim="800000"/>
          </a:ln>
          <a:effectLst>
            <a:glow rad="101600">
              <a:schemeClr val="tx2">
                <a:lumMod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6" name="Rectangle 25"/>
          <p:cNvSpPr/>
          <p:nvPr userDrawn="1"/>
        </p:nvSpPr>
        <p:spPr>
          <a:xfrm>
            <a:off x="2417012" y="3816626"/>
            <a:ext cx="3999832" cy="1017396"/>
          </a:xfrm>
          <a:prstGeom prst="rect">
            <a:avLst/>
          </a:prstGeom>
          <a:solidFill>
            <a:schemeClr val="bg1"/>
          </a:solidFill>
          <a:ln w="571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29" name="Picture 28" descr="SCAN Logo-Line_bigger®_Color.png">
            <a:extLst>
              <a:ext uri="{FF2B5EF4-FFF2-40B4-BE49-F238E27FC236}">
                <a16:creationId xmlns:a16="http://schemas.microsoft.com/office/drawing/2014/main" id="{73638931-26A6-4944-8943-0CD917BE73F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3397213" y="3964962"/>
            <a:ext cx="1809356" cy="593757"/>
          </a:xfrm>
          <a:prstGeom prst="rect">
            <a:avLst/>
          </a:prstGeom>
        </p:spPr>
      </p:pic>
      <p:sp>
        <p:nvSpPr>
          <p:cNvPr id="30" name="TextBox 29"/>
          <p:cNvSpPr txBox="1"/>
          <p:nvPr userDrawn="1"/>
        </p:nvSpPr>
        <p:spPr>
          <a:xfrm>
            <a:off x="-1" y="6397140"/>
            <a:ext cx="4301892" cy="420756"/>
          </a:xfrm>
          <a:prstGeom prst="rect">
            <a:avLst/>
          </a:prstGeom>
          <a:solidFill>
            <a:schemeClr val="bg1">
              <a:alpha val="54000"/>
            </a:schemeClr>
          </a:solidFill>
        </p:spPr>
        <p:txBody>
          <a:bodyPr wrap="square" rtlCol="0">
            <a:spAutoFit/>
          </a:bodyPr>
          <a:lstStyle/>
          <a:p>
            <a:r>
              <a:rPr lang="en-US" sz="1067" dirty="0">
                <a:solidFill>
                  <a:schemeClr val="tx2"/>
                </a:solidFill>
              </a:rPr>
              <a:t>SCAN Health Plan confidential and proprietary information. </a:t>
            </a:r>
          </a:p>
          <a:p>
            <a:r>
              <a:rPr lang="en-US" sz="1067" dirty="0">
                <a:solidFill>
                  <a:schemeClr val="tx2"/>
                </a:solidFill>
              </a:rPr>
              <a:t>© 2021 SCAN Health Plan. All rights reserved.</a:t>
            </a:r>
            <a:endParaRPr lang="en-US" sz="1067" dirty="0">
              <a:solidFill>
                <a:schemeClr val="tx2"/>
              </a:solidFill>
              <a:latin typeface="Arial" charset="0"/>
            </a:endParaRPr>
          </a:p>
        </p:txBody>
      </p:sp>
    </p:spTree>
    <p:extLst>
      <p:ext uri="{BB962C8B-B14F-4D97-AF65-F5344CB8AC3E}">
        <p14:creationId xmlns:p14="http://schemas.microsoft.com/office/powerpoint/2010/main" val="20056704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 Option 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063917"/>
          </a:xfrm>
          <a:prstGeom prst="rect">
            <a:avLst/>
          </a:prstGeom>
        </p:spPr>
      </p:pic>
      <p:grpSp>
        <p:nvGrpSpPr>
          <p:cNvPr id="2" name="Group 1"/>
          <p:cNvGrpSpPr/>
          <p:nvPr userDrawn="1"/>
        </p:nvGrpSpPr>
        <p:grpSpPr>
          <a:xfrm>
            <a:off x="0" y="5960174"/>
            <a:ext cx="12192000" cy="653902"/>
            <a:chOff x="0" y="4470133"/>
            <a:chExt cx="9144000" cy="490427"/>
          </a:xfrm>
        </p:grpSpPr>
        <p:sp>
          <p:nvSpPr>
            <p:cNvPr id="10" name="TextBox 9"/>
            <p:cNvSpPr txBox="1"/>
            <p:nvPr userDrawn="1"/>
          </p:nvSpPr>
          <p:spPr>
            <a:xfrm>
              <a:off x="579966" y="4768151"/>
              <a:ext cx="5182949" cy="192409"/>
            </a:xfrm>
            <a:prstGeom prst="rect">
              <a:avLst/>
            </a:prstGeom>
            <a:noFill/>
          </p:spPr>
          <p:txBody>
            <a:bodyPr wrap="square" rtlCol="0">
              <a:spAutoFit/>
            </a:bodyPr>
            <a:lstStyle/>
            <a:p>
              <a:r>
                <a:rPr lang="en-US" sz="1067" dirty="0">
                  <a:solidFill>
                    <a:schemeClr val="tx2"/>
                  </a:solidFill>
                </a:rPr>
                <a:t>SCAN Health Plan confidential and proprietary information. © 2021 SCAN Health Plan. All rights reserved.</a:t>
              </a:r>
              <a:endParaRPr lang="en-US" sz="1067" dirty="0">
                <a:solidFill>
                  <a:schemeClr val="tx2"/>
                </a:solidFill>
                <a:latin typeface="Arial" charset="0"/>
              </a:endParaRPr>
            </a:p>
          </p:txBody>
        </p:sp>
        <p:sp>
          <p:nvSpPr>
            <p:cNvPr id="11" name="Rectangle 10"/>
            <p:cNvSpPr/>
            <p:nvPr userDrawn="1"/>
          </p:nvSpPr>
          <p:spPr>
            <a:xfrm rot="16200000">
              <a:off x="4489704" y="-19571"/>
              <a:ext cx="164592"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pic>
        <p:nvPicPr>
          <p:cNvPr id="15" name="Picture 14" descr="SCAN Logo-Line_bigger®_Color.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598118" y="4804881"/>
            <a:ext cx="2039785" cy="669375"/>
          </a:xfrm>
          <a:prstGeom prst="rect">
            <a:avLst/>
          </a:prstGeom>
        </p:spPr>
      </p:pic>
    </p:spTree>
    <p:extLst>
      <p:ext uri="{BB962C8B-B14F-4D97-AF65-F5344CB8AC3E}">
        <p14:creationId xmlns:p14="http://schemas.microsoft.com/office/powerpoint/2010/main" val="1909032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CEE30E31-E5D2-779F-7A14-F8C64C28DFC5}"/>
              </a:ext>
            </a:extLst>
          </p:cNvPr>
          <p:cNvSpPr/>
          <p:nvPr userDrawn="1"/>
        </p:nvSpPr>
        <p:spPr>
          <a:xfrm rot="16200000">
            <a:off x="11419363" y="6095874"/>
            <a:ext cx="662703" cy="882569"/>
          </a:xfrm>
          <a:prstGeom prst="round1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Content Placeholder 2">
            <a:extLst>
              <a:ext uri="{FF2B5EF4-FFF2-40B4-BE49-F238E27FC236}">
                <a16:creationId xmlns:a16="http://schemas.microsoft.com/office/drawing/2014/main" id="{0B5FAB35-EE18-49F2-809D-5DB0BBFD7C8C}"/>
              </a:ext>
            </a:extLst>
          </p:cNvPr>
          <p:cNvSpPr>
            <a:spLocks noGrp="1"/>
          </p:cNvSpPr>
          <p:nvPr>
            <p:ph idx="1" hasCustomPrompt="1"/>
          </p:nvPr>
        </p:nvSpPr>
        <p:spPr/>
        <p:txBody>
          <a:bodyPr>
            <a:noAutofit/>
          </a:bodyPr>
          <a:lstStyle>
            <a:lvl1pPr>
              <a:defRPr/>
            </a:lvl1pPr>
          </a:lstStyle>
          <a:p>
            <a:pPr lvl="0"/>
            <a:r>
              <a:rPr lang="en-US" dirty="0"/>
              <a:t>Click to edit slide text</a:t>
            </a:r>
          </a:p>
          <a:p>
            <a:pPr lvl="1"/>
            <a:r>
              <a:rPr lang="en-US" dirty="0"/>
              <a:t>Second level</a:t>
            </a:r>
          </a:p>
          <a:p>
            <a:pPr lvl="2"/>
            <a:r>
              <a:rPr lang="en-US" dirty="0"/>
              <a:t>Third level</a:t>
            </a:r>
          </a:p>
          <a:p>
            <a:pPr lvl="3"/>
            <a:r>
              <a:rPr lang="en-US" dirty="0"/>
              <a:t>Fourth level</a:t>
            </a:r>
          </a:p>
        </p:txBody>
      </p:sp>
      <p:sp>
        <p:nvSpPr>
          <p:cNvPr id="10" name="Title Placeholder 1">
            <a:extLst>
              <a:ext uri="{FF2B5EF4-FFF2-40B4-BE49-F238E27FC236}">
                <a16:creationId xmlns:a16="http://schemas.microsoft.com/office/drawing/2014/main" id="{32128C67-198F-4D70-B319-5380B5DF6FCB}"/>
              </a:ext>
            </a:extLst>
          </p:cNvPr>
          <p:cNvSpPr>
            <a:spLocks noGrp="1"/>
          </p:cNvSpPr>
          <p:nvPr>
            <p:ph type="title" hasCustomPrompt="1"/>
          </p:nvPr>
        </p:nvSpPr>
        <p:spPr>
          <a:xfrm>
            <a:off x="838200" y="238125"/>
            <a:ext cx="10515600" cy="1001857"/>
          </a:xfrm>
          <a:prstGeom prst="rect">
            <a:avLst/>
          </a:prstGeom>
        </p:spPr>
        <p:txBody>
          <a:bodyPr vert="horz" lIns="91440" tIns="45720" rIns="91440" bIns="45720" rtlCol="0" anchor="b">
            <a:noAutofit/>
          </a:bodyPr>
          <a:lstStyle>
            <a:lvl1pPr>
              <a:defRPr sz="3600"/>
            </a:lvl1pPr>
          </a:lstStyle>
          <a:p>
            <a:r>
              <a:rPr lang="en-US" dirty="0"/>
              <a:t>Click to edit slide title</a:t>
            </a:r>
          </a:p>
        </p:txBody>
      </p:sp>
      <p:pic>
        <p:nvPicPr>
          <p:cNvPr id="11" name="Picture 10">
            <a:extLst>
              <a:ext uri="{FF2B5EF4-FFF2-40B4-BE49-F238E27FC236}">
                <a16:creationId xmlns:a16="http://schemas.microsoft.com/office/drawing/2014/main" id="{775FB478-4C1D-4160-BB0A-D4A354BFEF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421613" y="6244809"/>
            <a:ext cx="1594351" cy="459213"/>
          </a:xfrm>
          <a:prstGeom prst="rect">
            <a:avLst/>
          </a:prstGeom>
        </p:spPr>
      </p:pic>
      <p:sp>
        <p:nvSpPr>
          <p:cNvPr id="14" name="TextBox 13">
            <a:extLst>
              <a:ext uri="{FF2B5EF4-FFF2-40B4-BE49-F238E27FC236}">
                <a16:creationId xmlns:a16="http://schemas.microsoft.com/office/drawing/2014/main" id="{EAD5F6A3-2278-4892-B246-6BF946201841}"/>
              </a:ext>
            </a:extLst>
          </p:cNvPr>
          <p:cNvSpPr txBox="1"/>
          <p:nvPr userDrawn="1"/>
        </p:nvSpPr>
        <p:spPr>
          <a:xfrm>
            <a:off x="11454586" y="6381941"/>
            <a:ext cx="592255" cy="276999"/>
          </a:xfrm>
          <a:prstGeom prst="rect">
            <a:avLst/>
          </a:prstGeom>
          <a:noFill/>
        </p:spPr>
        <p:txBody>
          <a:bodyPr wrap="square" rtlCol="0" anchor="ctr">
            <a:spAutoFit/>
          </a:bodyPr>
          <a:lstStyle/>
          <a:p>
            <a:pPr algn="ctr"/>
            <a:fld id="{34A5C45A-F1AF-4BA9-A77E-354CA2DC8197}" type="slidenum">
              <a:rPr lang="en-US" sz="1200" i="1" smtClean="0">
                <a:solidFill>
                  <a:schemeClr val="bg1"/>
                </a:solidFill>
              </a:rPr>
              <a:pPr algn="ctr"/>
              <a:t>‹#›</a:t>
            </a:fld>
            <a:endParaRPr lang="en-US" sz="1200" i="1" dirty="0">
              <a:solidFill>
                <a:schemeClr val="bg1"/>
              </a:solidFill>
            </a:endParaRPr>
          </a:p>
        </p:txBody>
      </p:sp>
      <p:sp>
        <p:nvSpPr>
          <p:cNvPr id="4" name="Text Placeholder 3">
            <a:extLst>
              <a:ext uri="{FF2B5EF4-FFF2-40B4-BE49-F238E27FC236}">
                <a16:creationId xmlns:a16="http://schemas.microsoft.com/office/drawing/2014/main" id="{CDA57763-F9C1-4879-A5DF-053ABE637FD7}"/>
              </a:ext>
            </a:extLst>
          </p:cNvPr>
          <p:cNvSpPr>
            <a:spLocks noGrp="1"/>
          </p:cNvSpPr>
          <p:nvPr>
            <p:ph type="body" sz="quarter" idx="10" hasCustomPrompt="1"/>
          </p:nvPr>
        </p:nvSpPr>
        <p:spPr>
          <a:xfrm>
            <a:off x="838202" y="6244808"/>
            <a:ext cx="7709169" cy="467627"/>
          </a:xfrm>
        </p:spPr>
        <p:txBody>
          <a:bodyPr anchor="b">
            <a:noAutofit/>
          </a:bodyPr>
          <a:lstStyle>
            <a:lvl1pPr marL="0" marR="0" indent="0" algn="l" defTabSz="914400" rtl="0" eaLnBrk="1" fontAlgn="auto" latinLnBrk="0" hangingPunct="1">
              <a:lnSpc>
                <a:spcPct val="90000"/>
              </a:lnSpc>
              <a:spcBef>
                <a:spcPts val="400"/>
              </a:spcBef>
              <a:spcAft>
                <a:spcPts val="400"/>
              </a:spcAft>
              <a:buClr>
                <a:schemeClr val="accent3"/>
              </a:buClr>
              <a:buSzPct val="100000"/>
              <a:buFont typeface="Arial" panose="020B0604020202020204" pitchFamily="34" charset="0"/>
              <a:buNone/>
              <a:tabLst/>
              <a:defRPr sz="1200">
                <a:solidFill>
                  <a:schemeClr val="tx1"/>
                </a:solidFill>
              </a:defRPr>
            </a:lvl1pPr>
          </a:lstStyle>
          <a:p>
            <a:pPr marL="0" marR="0" lvl="0" indent="0" algn="l" defTabSz="914400" rtl="0" eaLnBrk="1" fontAlgn="auto" latinLnBrk="0" hangingPunct="1">
              <a:lnSpc>
                <a:spcPct val="90000"/>
              </a:lnSpc>
              <a:spcBef>
                <a:spcPts val="400"/>
              </a:spcBef>
              <a:spcAft>
                <a:spcPts val="400"/>
              </a:spcAft>
              <a:buClr>
                <a:schemeClr val="accent3"/>
              </a:buClr>
              <a:buSzPct val="100000"/>
              <a:buFont typeface="Arial" panose="020B0604020202020204" pitchFamily="34" charset="0"/>
              <a:buNone/>
              <a:tabLst/>
              <a:defRPr/>
            </a:pPr>
            <a:r>
              <a:rPr lang="en-US" dirty="0"/>
              <a:t>Click to add footnote text</a:t>
            </a:r>
          </a:p>
        </p:txBody>
      </p:sp>
      <p:sp>
        <p:nvSpPr>
          <p:cNvPr id="9" name="Rectangle 8">
            <a:extLst>
              <a:ext uri="{FF2B5EF4-FFF2-40B4-BE49-F238E27FC236}">
                <a16:creationId xmlns:a16="http://schemas.microsoft.com/office/drawing/2014/main" id="{6D8D3CD5-6C52-4F3A-22FF-D7088257E316}"/>
              </a:ext>
            </a:extLst>
          </p:cNvPr>
          <p:cNvSpPr/>
          <p:nvPr userDrawn="1"/>
        </p:nvSpPr>
        <p:spPr>
          <a:xfrm>
            <a:off x="0" y="0"/>
            <a:ext cx="2794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228892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 Option 3">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flipH="1">
            <a:off x="0" y="-54593"/>
            <a:ext cx="12192000" cy="6059607"/>
          </a:xfrm>
          <a:prstGeom prst="rect">
            <a:avLst/>
          </a:prstGeom>
        </p:spPr>
      </p:pic>
      <p:grpSp>
        <p:nvGrpSpPr>
          <p:cNvPr id="2" name="Group 1"/>
          <p:cNvGrpSpPr/>
          <p:nvPr userDrawn="1"/>
        </p:nvGrpSpPr>
        <p:grpSpPr>
          <a:xfrm>
            <a:off x="0" y="5960174"/>
            <a:ext cx="12192000" cy="653902"/>
            <a:chOff x="0" y="4470133"/>
            <a:chExt cx="9144000" cy="490427"/>
          </a:xfrm>
        </p:grpSpPr>
        <p:sp>
          <p:nvSpPr>
            <p:cNvPr id="10" name="TextBox 9"/>
            <p:cNvSpPr txBox="1"/>
            <p:nvPr userDrawn="1"/>
          </p:nvSpPr>
          <p:spPr>
            <a:xfrm>
              <a:off x="579966" y="4768151"/>
              <a:ext cx="5182949" cy="192409"/>
            </a:xfrm>
            <a:prstGeom prst="rect">
              <a:avLst/>
            </a:prstGeom>
            <a:noFill/>
          </p:spPr>
          <p:txBody>
            <a:bodyPr wrap="square" rtlCol="0">
              <a:spAutoFit/>
            </a:bodyPr>
            <a:lstStyle/>
            <a:p>
              <a:r>
                <a:rPr lang="en-US" sz="1067" dirty="0">
                  <a:solidFill>
                    <a:schemeClr val="tx2"/>
                  </a:solidFill>
                </a:rPr>
                <a:t>SCAN Health Plan confidential and proprietary information. © 2021 SCAN Health Plan. All rights reserved.</a:t>
              </a:r>
              <a:endParaRPr lang="en-US" sz="1067" dirty="0">
                <a:solidFill>
                  <a:schemeClr val="tx2"/>
                </a:solidFill>
                <a:latin typeface="Arial" charset="0"/>
              </a:endParaRPr>
            </a:p>
          </p:txBody>
        </p:sp>
        <p:sp>
          <p:nvSpPr>
            <p:cNvPr id="11" name="Rectangle 10"/>
            <p:cNvSpPr/>
            <p:nvPr userDrawn="1"/>
          </p:nvSpPr>
          <p:spPr>
            <a:xfrm rot="16200000">
              <a:off x="4489704" y="-19571"/>
              <a:ext cx="164592"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pic>
        <p:nvPicPr>
          <p:cNvPr id="15" name="Picture 14" descr="SCAN Logo-Line_bigger®_Color.png"/>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09740" y="4804881"/>
            <a:ext cx="2039785" cy="669375"/>
          </a:xfrm>
          <a:prstGeom prst="rect">
            <a:avLst/>
          </a:prstGeom>
        </p:spPr>
      </p:pic>
    </p:spTree>
    <p:extLst>
      <p:ext uri="{BB962C8B-B14F-4D97-AF65-F5344CB8AC3E}">
        <p14:creationId xmlns:p14="http://schemas.microsoft.com/office/powerpoint/2010/main" val="155870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 Option 4">
    <p:bg>
      <p:bgRef idx="1001">
        <a:schemeClr val="bg1"/>
      </p:bgRef>
    </p:bg>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82882" y="145665"/>
            <a:ext cx="2273716" cy="1828800"/>
          </a:xfrm>
          <a:prstGeom prst="rect">
            <a:avLst/>
          </a:prstGeom>
        </p:spPr>
      </p:pic>
      <p:grpSp>
        <p:nvGrpSpPr>
          <p:cNvPr id="2" name="Group 1"/>
          <p:cNvGrpSpPr/>
          <p:nvPr userDrawn="1"/>
        </p:nvGrpSpPr>
        <p:grpSpPr>
          <a:xfrm>
            <a:off x="0" y="2147098"/>
            <a:ext cx="12192000" cy="4483238"/>
            <a:chOff x="0" y="1610323"/>
            <a:chExt cx="9144000" cy="3362429"/>
          </a:xfrm>
        </p:grpSpPr>
        <p:grpSp>
          <p:nvGrpSpPr>
            <p:cNvPr id="19" name="Group 18"/>
            <p:cNvGrpSpPr/>
            <p:nvPr userDrawn="1"/>
          </p:nvGrpSpPr>
          <p:grpSpPr>
            <a:xfrm>
              <a:off x="137160" y="1610323"/>
              <a:ext cx="8869680" cy="444050"/>
              <a:chOff x="137160" y="1610323"/>
              <a:chExt cx="8869680" cy="444050"/>
            </a:xfrm>
          </p:grpSpPr>
          <p:sp>
            <p:nvSpPr>
              <p:cNvPr id="5" name="Rectangle 4"/>
              <p:cNvSpPr/>
              <p:nvPr userDrawn="1"/>
            </p:nvSpPr>
            <p:spPr>
              <a:xfrm rot="16200000">
                <a:off x="4526280" y="-2601709"/>
                <a:ext cx="91440" cy="8869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riangle 5"/>
              <p:cNvSpPr/>
              <p:nvPr userDrawn="1"/>
            </p:nvSpPr>
            <p:spPr>
              <a:xfrm rot="10800000">
                <a:off x="767419" y="1787410"/>
                <a:ext cx="528638" cy="266963"/>
              </a:xfrm>
              <a:prstGeom prst="triangle">
                <a:avLst/>
              </a:prstGeom>
              <a:solidFill>
                <a:schemeClr val="bg1"/>
              </a:solidFill>
              <a:ln w="12700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13" name="Group 12"/>
              <p:cNvGrpSpPr/>
              <p:nvPr userDrawn="1"/>
            </p:nvGrpSpPr>
            <p:grpSpPr>
              <a:xfrm>
                <a:off x="137160" y="1610323"/>
                <a:ext cx="8869680" cy="398001"/>
                <a:chOff x="137160" y="1610323"/>
                <a:chExt cx="8869680" cy="398001"/>
              </a:xfrm>
            </p:grpSpPr>
            <p:sp>
              <p:nvSpPr>
                <p:cNvPr id="8" name="Rectangle 7"/>
                <p:cNvSpPr/>
                <p:nvPr userDrawn="1"/>
              </p:nvSpPr>
              <p:spPr>
                <a:xfrm rot="16200000">
                  <a:off x="4489704" y="-2742221"/>
                  <a:ext cx="164592" cy="8869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riangle 8"/>
                <p:cNvSpPr/>
                <p:nvPr userDrawn="1"/>
              </p:nvSpPr>
              <p:spPr>
                <a:xfrm rot="10800000">
                  <a:off x="767419" y="1741361"/>
                  <a:ext cx="528638" cy="26696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grpSp>
          <p:nvGrpSpPr>
            <p:cNvPr id="20" name="Group 19"/>
            <p:cNvGrpSpPr/>
            <p:nvPr userDrawn="1"/>
          </p:nvGrpSpPr>
          <p:grpSpPr>
            <a:xfrm>
              <a:off x="0" y="1787410"/>
              <a:ext cx="9144000" cy="2871699"/>
              <a:chOff x="0" y="1787410"/>
              <a:chExt cx="9144000" cy="2871699"/>
            </a:xfrm>
          </p:grpSpPr>
          <p:sp>
            <p:nvSpPr>
              <p:cNvPr id="4" name="Rectangle 3"/>
              <p:cNvSpPr/>
              <p:nvPr userDrawn="1"/>
            </p:nvSpPr>
            <p:spPr>
              <a:xfrm>
                <a:off x="137160" y="1787410"/>
                <a:ext cx="8869680" cy="2625820"/>
              </a:xfrm>
              <a:prstGeom prst="rect">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p:cNvSpPr/>
              <p:nvPr userDrawn="1"/>
            </p:nvSpPr>
            <p:spPr>
              <a:xfrm rot="16200000">
                <a:off x="4517136" y="32245"/>
                <a:ext cx="109728"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11" name="TextBox 10"/>
            <p:cNvSpPr txBox="1"/>
            <p:nvPr userDrawn="1"/>
          </p:nvSpPr>
          <p:spPr>
            <a:xfrm>
              <a:off x="579966" y="4780343"/>
              <a:ext cx="5182949" cy="192409"/>
            </a:xfrm>
            <a:prstGeom prst="rect">
              <a:avLst/>
            </a:prstGeom>
            <a:noFill/>
          </p:spPr>
          <p:txBody>
            <a:bodyPr wrap="square" rtlCol="0">
              <a:spAutoFit/>
            </a:bodyPr>
            <a:lstStyle/>
            <a:p>
              <a:r>
                <a:rPr lang="en-US" sz="1067" dirty="0">
                  <a:solidFill>
                    <a:schemeClr val="tx2"/>
                  </a:solidFill>
                </a:rPr>
                <a:t>SCAN Health Plan confidential and proprietary information. © 2021 SCAN Health Plan. All rights reserved.</a:t>
              </a:r>
              <a:endParaRPr lang="en-US" sz="1067" dirty="0">
                <a:solidFill>
                  <a:schemeClr val="tx2"/>
                </a:solidFill>
                <a:latin typeface="Arial" charset="0"/>
              </a:endParaRPr>
            </a:p>
          </p:txBody>
        </p:sp>
      </p:grpSp>
      <p:pic>
        <p:nvPicPr>
          <p:cNvPr id="15" name="Picture 14"/>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7872401" y="154896"/>
            <a:ext cx="1844537" cy="1828800"/>
          </a:xfrm>
          <a:prstGeom prst="rect">
            <a:avLst/>
          </a:prstGeom>
        </p:spPr>
      </p:pic>
      <p:pic>
        <p:nvPicPr>
          <p:cNvPr id="16" name="Picture 15"/>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647936" y="154896"/>
            <a:ext cx="2277360" cy="1828800"/>
          </a:xfrm>
          <a:prstGeom prst="rect">
            <a:avLst/>
          </a:prstGeom>
        </p:spPr>
      </p:pic>
      <p:pic>
        <p:nvPicPr>
          <p:cNvPr id="18" name="Picture 17"/>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5107535" y="154896"/>
            <a:ext cx="2582627" cy="1828800"/>
          </a:xfrm>
          <a:prstGeom prst="rect">
            <a:avLst/>
          </a:prstGeom>
        </p:spPr>
      </p:pic>
      <p:pic>
        <p:nvPicPr>
          <p:cNvPr id="3" name="Picture 2"/>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9899177" y="154896"/>
            <a:ext cx="2101756" cy="1828800"/>
          </a:xfrm>
          <a:prstGeom prst="rect">
            <a:avLst/>
          </a:prstGeom>
        </p:spPr>
      </p:pic>
      <p:pic>
        <p:nvPicPr>
          <p:cNvPr id="22" name="Picture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08511" y="5098474"/>
            <a:ext cx="2137140" cy="584508"/>
          </a:xfrm>
          <a:prstGeom prst="rect">
            <a:avLst/>
          </a:prstGeom>
        </p:spPr>
      </p:pic>
    </p:spTree>
    <p:extLst>
      <p:ext uri="{BB962C8B-B14F-4D97-AF65-F5344CB8AC3E}">
        <p14:creationId xmlns:p14="http://schemas.microsoft.com/office/powerpoint/2010/main" val="156799804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Divider - Teal ">
    <p:spTree>
      <p:nvGrpSpPr>
        <p:cNvPr id="1" name=""/>
        <p:cNvGrpSpPr/>
        <p:nvPr/>
      </p:nvGrpSpPr>
      <p:grpSpPr>
        <a:xfrm>
          <a:off x="0" y="0"/>
          <a:ext cx="0" cy="0"/>
          <a:chOff x="0" y="0"/>
          <a:chExt cx="0" cy="0"/>
        </a:xfrm>
      </p:grpSpPr>
      <p:grpSp>
        <p:nvGrpSpPr>
          <p:cNvPr id="26" name="Group 25"/>
          <p:cNvGrpSpPr/>
          <p:nvPr userDrawn="1"/>
        </p:nvGrpSpPr>
        <p:grpSpPr>
          <a:xfrm>
            <a:off x="0" y="0"/>
            <a:ext cx="12192000" cy="6858000"/>
            <a:chOff x="0" y="0"/>
            <a:chExt cx="9144000" cy="5143500"/>
          </a:xfrm>
        </p:grpSpPr>
        <p:sp>
          <p:nvSpPr>
            <p:cNvPr id="14" name="Rectangle 13"/>
            <p:cNvSpPr/>
            <p:nvPr userDrawn="1"/>
          </p:nvSpPr>
          <p:spPr>
            <a:xfrm>
              <a:off x="0" y="0"/>
              <a:ext cx="9144000" cy="51435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5" name="Picture 14"/>
            <p:cNvPicPr>
              <a:picLocks noChangeAspect="1"/>
            </p:cNvPicPr>
            <p:nvPr userDrawn="1"/>
          </p:nvPicPr>
          <p:blipFill rotWithShape="1">
            <a:blip r:embed="rId2" cstate="hqprint">
              <a:alphaModFix amt="7000"/>
              <a:extLst>
                <a:ext uri="{28A0092B-C50C-407E-A947-70E740481C1C}">
                  <a14:useLocalDpi xmlns:a14="http://schemas.microsoft.com/office/drawing/2010/main"/>
                </a:ext>
              </a:extLst>
            </a:blip>
            <a:srcRect t="-6097"/>
            <a:stretch/>
          </p:blipFill>
          <p:spPr>
            <a:xfrm>
              <a:off x="3725333" y="76881"/>
              <a:ext cx="4623121" cy="5066619"/>
            </a:xfrm>
            <a:prstGeom prst="rect">
              <a:avLst/>
            </a:prstGeom>
          </p:spPr>
        </p:pic>
        <p:sp>
          <p:nvSpPr>
            <p:cNvPr id="16" name="Rectangle 15"/>
            <p:cNvSpPr/>
            <p:nvPr userDrawn="1"/>
          </p:nvSpPr>
          <p:spPr>
            <a:xfrm>
              <a:off x="728954" y="2693589"/>
              <a:ext cx="146304" cy="868680"/>
            </a:xfrm>
            <a:prstGeom prst="rect">
              <a:avLst/>
            </a:prstGeom>
            <a:solidFill>
              <a:schemeClr val="accent3">
                <a:lumMod val="60000"/>
                <a:lumOff val="40000"/>
              </a:schemeClr>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p>
          </p:txBody>
        </p:sp>
      </p:grpSp>
      <p:sp>
        <p:nvSpPr>
          <p:cNvPr id="20" name="Text Placeholder 7"/>
          <p:cNvSpPr>
            <a:spLocks noGrp="1"/>
          </p:cNvSpPr>
          <p:nvPr>
            <p:ph type="body" sz="quarter" idx="10" hasCustomPrompt="1"/>
          </p:nvPr>
        </p:nvSpPr>
        <p:spPr>
          <a:xfrm>
            <a:off x="1388165" y="4292493"/>
            <a:ext cx="9346504" cy="598311"/>
          </a:xfrm>
          <a:prstGeom prst="rect">
            <a:avLst/>
          </a:prstGeom>
        </p:spPr>
        <p:txBody>
          <a:bodyPr vert="horz"/>
          <a:lstStyle>
            <a:lvl1pPr>
              <a:buFontTx/>
              <a:buNone/>
              <a:defRPr>
                <a:solidFill>
                  <a:schemeClr val="bg1"/>
                </a:solidFill>
              </a:defRPr>
            </a:lvl1pPr>
          </a:lstStyle>
          <a:p>
            <a:pPr lvl="0"/>
            <a:r>
              <a:rPr lang="en-US" dirty="0"/>
              <a:t>Click to edit subtitle</a:t>
            </a:r>
          </a:p>
        </p:txBody>
      </p:sp>
      <p:sp>
        <p:nvSpPr>
          <p:cNvPr id="19" name="Title 1"/>
          <p:cNvSpPr>
            <a:spLocks noGrp="1"/>
          </p:cNvSpPr>
          <p:nvPr>
            <p:ph type="title" hasCustomPrompt="1"/>
          </p:nvPr>
        </p:nvSpPr>
        <p:spPr>
          <a:xfrm>
            <a:off x="1388166" y="3682984"/>
            <a:ext cx="9335879" cy="609509"/>
          </a:xfrm>
          <a:prstGeom prst="rect">
            <a:avLst/>
          </a:prstGeom>
        </p:spPr>
        <p:txBody>
          <a:bodyPr vert="horz"/>
          <a:lstStyle>
            <a:lvl1pPr>
              <a:defRPr sz="4533">
                <a:solidFill>
                  <a:schemeClr val="bg1"/>
                </a:solidFill>
              </a:defRPr>
            </a:lvl1pPr>
          </a:lstStyle>
          <a:p>
            <a:r>
              <a:rPr lang="en-US" dirty="0"/>
              <a:t>Click to edit section divider title</a:t>
            </a:r>
          </a:p>
        </p:txBody>
      </p:sp>
    </p:spTree>
    <p:extLst>
      <p:ext uri="{BB962C8B-B14F-4D97-AF65-F5344CB8AC3E}">
        <p14:creationId xmlns:p14="http://schemas.microsoft.com/office/powerpoint/2010/main" val="1921388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 Green">
    <p:spTree>
      <p:nvGrpSpPr>
        <p:cNvPr id="1" name=""/>
        <p:cNvGrpSpPr/>
        <p:nvPr/>
      </p:nvGrpSpPr>
      <p:grpSpPr>
        <a:xfrm>
          <a:off x="0" y="0"/>
          <a:ext cx="0" cy="0"/>
          <a:chOff x="0" y="0"/>
          <a:chExt cx="0" cy="0"/>
        </a:xfrm>
      </p:grpSpPr>
      <p:grpSp>
        <p:nvGrpSpPr>
          <p:cNvPr id="2" name="Group 1"/>
          <p:cNvGrpSpPr/>
          <p:nvPr userDrawn="1"/>
        </p:nvGrpSpPr>
        <p:grpSpPr>
          <a:xfrm>
            <a:off x="0" y="0"/>
            <a:ext cx="12192000" cy="6858000"/>
            <a:chOff x="0" y="0"/>
            <a:chExt cx="9144000" cy="5143500"/>
          </a:xfrm>
        </p:grpSpPr>
        <p:sp>
          <p:nvSpPr>
            <p:cNvPr id="7" name="Rectangle 6"/>
            <p:cNvSpPr/>
            <p:nvPr userDrawn="1"/>
          </p:nvSpPr>
          <p:spPr>
            <a:xfrm>
              <a:off x="0" y="0"/>
              <a:ext cx="9144000" cy="5143500"/>
            </a:xfrm>
            <a:prstGeom prst="rect">
              <a:avLst/>
            </a:prstGeom>
            <a:solidFill>
              <a:schemeClr val="accent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p:blipFill rotWithShape="1">
            <a:blip r:embed="rId2" cstate="hqprint">
              <a:alphaModFix amt="9000"/>
              <a:extLst>
                <a:ext uri="{28A0092B-C50C-407E-A947-70E740481C1C}">
                  <a14:useLocalDpi xmlns:a14="http://schemas.microsoft.com/office/drawing/2010/main"/>
                </a:ext>
              </a:extLst>
            </a:blip>
            <a:srcRect t="-6097"/>
            <a:stretch/>
          </p:blipFill>
          <p:spPr>
            <a:xfrm>
              <a:off x="3725333" y="76881"/>
              <a:ext cx="4623121" cy="5066619"/>
            </a:xfrm>
            <a:prstGeom prst="rect">
              <a:avLst/>
            </a:prstGeom>
          </p:spPr>
        </p:pic>
        <p:sp>
          <p:nvSpPr>
            <p:cNvPr id="11" name="Rectangle 10"/>
            <p:cNvSpPr/>
            <p:nvPr userDrawn="1"/>
          </p:nvSpPr>
          <p:spPr>
            <a:xfrm>
              <a:off x="728954" y="2693589"/>
              <a:ext cx="146304" cy="868680"/>
            </a:xfrm>
            <a:prstGeom prst="rect">
              <a:avLst/>
            </a:prstGeom>
            <a:solidFill>
              <a:schemeClr val="accent2">
                <a:lumMod val="60000"/>
                <a:lumOff val="40000"/>
              </a:schemeClr>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p>
          </p:txBody>
        </p:sp>
      </p:grpSp>
      <p:sp>
        <p:nvSpPr>
          <p:cNvPr id="13" name="Text Placeholder 7"/>
          <p:cNvSpPr>
            <a:spLocks noGrp="1"/>
          </p:cNvSpPr>
          <p:nvPr>
            <p:ph type="body" sz="quarter" idx="10" hasCustomPrompt="1"/>
          </p:nvPr>
        </p:nvSpPr>
        <p:spPr>
          <a:xfrm>
            <a:off x="1388165" y="4292493"/>
            <a:ext cx="9346504" cy="598311"/>
          </a:xfrm>
          <a:prstGeom prst="rect">
            <a:avLst/>
          </a:prstGeom>
        </p:spPr>
        <p:txBody>
          <a:bodyPr vert="horz"/>
          <a:lstStyle>
            <a:lvl1pPr>
              <a:buFontTx/>
              <a:buNone/>
              <a:defRPr>
                <a:solidFill>
                  <a:schemeClr val="bg1"/>
                </a:solidFill>
              </a:defRPr>
            </a:lvl1pPr>
          </a:lstStyle>
          <a:p>
            <a:pPr lvl="0"/>
            <a:r>
              <a:rPr lang="en-US" dirty="0"/>
              <a:t>Click to edit subtitle</a:t>
            </a:r>
          </a:p>
        </p:txBody>
      </p:sp>
      <p:sp>
        <p:nvSpPr>
          <p:cNvPr id="14" name="Title 1"/>
          <p:cNvSpPr>
            <a:spLocks noGrp="1"/>
          </p:cNvSpPr>
          <p:nvPr>
            <p:ph type="title" hasCustomPrompt="1"/>
          </p:nvPr>
        </p:nvSpPr>
        <p:spPr>
          <a:xfrm>
            <a:off x="1388166" y="3682984"/>
            <a:ext cx="9335879" cy="609509"/>
          </a:xfrm>
          <a:prstGeom prst="rect">
            <a:avLst/>
          </a:prstGeom>
        </p:spPr>
        <p:txBody>
          <a:bodyPr vert="horz"/>
          <a:lstStyle>
            <a:lvl1pPr>
              <a:defRPr sz="4533">
                <a:solidFill>
                  <a:schemeClr val="bg1"/>
                </a:solidFill>
              </a:defRPr>
            </a:lvl1pPr>
          </a:lstStyle>
          <a:p>
            <a:r>
              <a:rPr lang="en-US" dirty="0"/>
              <a:t>Click to edit section divider title</a:t>
            </a:r>
          </a:p>
        </p:txBody>
      </p:sp>
    </p:spTree>
    <p:extLst>
      <p:ext uri="{BB962C8B-B14F-4D97-AF65-F5344CB8AC3E}">
        <p14:creationId xmlns:p14="http://schemas.microsoft.com/office/powerpoint/2010/main" val="2113708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 Blue">
    <p:spTree>
      <p:nvGrpSpPr>
        <p:cNvPr id="1" name=""/>
        <p:cNvGrpSpPr/>
        <p:nvPr/>
      </p:nvGrpSpPr>
      <p:grpSpPr>
        <a:xfrm>
          <a:off x="0" y="0"/>
          <a:ext cx="0" cy="0"/>
          <a:chOff x="0" y="0"/>
          <a:chExt cx="0" cy="0"/>
        </a:xfrm>
      </p:grpSpPr>
      <p:grpSp>
        <p:nvGrpSpPr>
          <p:cNvPr id="2" name="Group 1"/>
          <p:cNvGrpSpPr/>
          <p:nvPr userDrawn="1"/>
        </p:nvGrpSpPr>
        <p:grpSpPr>
          <a:xfrm>
            <a:off x="0" y="0"/>
            <a:ext cx="12192000" cy="6858000"/>
            <a:chOff x="0" y="0"/>
            <a:chExt cx="9144000" cy="5143500"/>
          </a:xfrm>
        </p:grpSpPr>
        <p:sp>
          <p:nvSpPr>
            <p:cNvPr id="8" name="Rectangle 7"/>
            <p:cNvSpPr/>
            <p:nvPr userDrawn="1"/>
          </p:nvSpPr>
          <p:spPr>
            <a:xfrm>
              <a:off x="0" y="0"/>
              <a:ext cx="9144000" cy="5143500"/>
            </a:xfrm>
            <a:prstGeom prst="rect">
              <a:avLst/>
            </a:prstGeom>
            <a:solidFill>
              <a:schemeClr val="accent1">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9" name="Picture 8"/>
            <p:cNvPicPr>
              <a:picLocks noChangeAspect="1"/>
            </p:cNvPicPr>
            <p:nvPr userDrawn="1"/>
          </p:nvPicPr>
          <p:blipFill rotWithShape="1">
            <a:blip r:embed="rId2" cstate="hqprint">
              <a:alphaModFix amt="5000"/>
              <a:extLst>
                <a:ext uri="{28A0092B-C50C-407E-A947-70E740481C1C}">
                  <a14:useLocalDpi xmlns:a14="http://schemas.microsoft.com/office/drawing/2010/main"/>
                </a:ext>
              </a:extLst>
            </a:blip>
            <a:srcRect t="-6097"/>
            <a:stretch/>
          </p:blipFill>
          <p:spPr>
            <a:xfrm>
              <a:off x="3725333" y="76881"/>
              <a:ext cx="4623121" cy="5066619"/>
            </a:xfrm>
            <a:prstGeom prst="rect">
              <a:avLst/>
            </a:prstGeom>
          </p:spPr>
        </p:pic>
        <p:sp>
          <p:nvSpPr>
            <p:cNvPr id="10" name="Rectangle 9"/>
            <p:cNvSpPr/>
            <p:nvPr userDrawn="1"/>
          </p:nvSpPr>
          <p:spPr>
            <a:xfrm>
              <a:off x="728954" y="2693589"/>
              <a:ext cx="146304" cy="86868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p>
          </p:txBody>
        </p:sp>
      </p:grpSp>
      <p:sp>
        <p:nvSpPr>
          <p:cNvPr id="11" name="Text Placeholder 7"/>
          <p:cNvSpPr>
            <a:spLocks noGrp="1"/>
          </p:cNvSpPr>
          <p:nvPr>
            <p:ph type="body" sz="quarter" idx="10" hasCustomPrompt="1"/>
          </p:nvPr>
        </p:nvSpPr>
        <p:spPr>
          <a:xfrm>
            <a:off x="1388165" y="4292493"/>
            <a:ext cx="9346504" cy="598311"/>
          </a:xfrm>
          <a:prstGeom prst="rect">
            <a:avLst/>
          </a:prstGeom>
        </p:spPr>
        <p:txBody>
          <a:bodyPr vert="horz"/>
          <a:lstStyle>
            <a:lvl1pPr>
              <a:buFontTx/>
              <a:buNone/>
              <a:defRPr>
                <a:solidFill>
                  <a:schemeClr val="bg1"/>
                </a:solidFill>
              </a:defRPr>
            </a:lvl1pPr>
          </a:lstStyle>
          <a:p>
            <a:pPr lvl="0"/>
            <a:r>
              <a:rPr lang="en-US" dirty="0"/>
              <a:t>Click to edit subtitle</a:t>
            </a:r>
          </a:p>
        </p:txBody>
      </p:sp>
      <p:sp>
        <p:nvSpPr>
          <p:cNvPr id="12" name="Title 1"/>
          <p:cNvSpPr>
            <a:spLocks noGrp="1"/>
          </p:cNvSpPr>
          <p:nvPr>
            <p:ph type="title" hasCustomPrompt="1"/>
          </p:nvPr>
        </p:nvSpPr>
        <p:spPr>
          <a:xfrm>
            <a:off x="1388166" y="3682984"/>
            <a:ext cx="9335879" cy="609509"/>
          </a:xfrm>
          <a:prstGeom prst="rect">
            <a:avLst/>
          </a:prstGeom>
        </p:spPr>
        <p:txBody>
          <a:bodyPr vert="horz"/>
          <a:lstStyle>
            <a:lvl1pPr>
              <a:defRPr sz="4533">
                <a:solidFill>
                  <a:schemeClr val="bg1"/>
                </a:solidFill>
              </a:defRPr>
            </a:lvl1pPr>
          </a:lstStyle>
          <a:p>
            <a:r>
              <a:rPr lang="en-US" dirty="0"/>
              <a:t>Click to edit section divider title</a:t>
            </a:r>
          </a:p>
        </p:txBody>
      </p:sp>
    </p:spTree>
    <p:extLst>
      <p:ext uri="{BB962C8B-B14F-4D97-AF65-F5344CB8AC3E}">
        <p14:creationId xmlns:p14="http://schemas.microsoft.com/office/powerpoint/2010/main" val="37307235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column - Option 1">
    <p:spTree>
      <p:nvGrpSpPr>
        <p:cNvPr id="1" name=""/>
        <p:cNvGrpSpPr/>
        <p:nvPr/>
      </p:nvGrpSpPr>
      <p:grpSpPr>
        <a:xfrm>
          <a:off x="0" y="0"/>
          <a:ext cx="0" cy="0"/>
          <a:chOff x="0" y="0"/>
          <a:chExt cx="0" cy="0"/>
        </a:xfrm>
      </p:grpSpPr>
      <p:sp>
        <p:nvSpPr>
          <p:cNvPr id="3" name="Text Placeholder 18"/>
          <p:cNvSpPr>
            <a:spLocks noGrp="1"/>
          </p:cNvSpPr>
          <p:nvPr>
            <p:ph type="body" sz="quarter" idx="10" hasCustomPrompt="1"/>
          </p:nvPr>
        </p:nvSpPr>
        <p:spPr>
          <a:xfrm>
            <a:off x="606587" y="457167"/>
            <a:ext cx="10972803" cy="619847"/>
          </a:xfrm>
          <a:prstGeom prst="rect">
            <a:avLst/>
          </a:prstGeom>
        </p:spPr>
        <p:txBody>
          <a:bodyPr vert="horz"/>
          <a:lstStyle>
            <a:lvl1pPr>
              <a:buNone/>
              <a:defRPr sz="3333" b="0">
                <a:solidFill>
                  <a:srgbClr val="0E367A"/>
                </a:solidFill>
              </a:defRPr>
            </a:lvl1pPr>
          </a:lstStyle>
          <a:p>
            <a:pPr lvl="0"/>
            <a:r>
              <a:rPr lang="en-US" dirty="0"/>
              <a:t>Click to edit title</a:t>
            </a:r>
          </a:p>
        </p:txBody>
      </p:sp>
      <p:sp>
        <p:nvSpPr>
          <p:cNvPr id="4" name="Content Placeholder 8"/>
          <p:cNvSpPr>
            <a:spLocks noGrp="1"/>
          </p:cNvSpPr>
          <p:nvPr>
            <p:ph sz="quarter" idx="1"/>
          </p:nvPr>
        </p:nvSpPr>
        <p:spPr>
          <a:xfrm>
            <a:off x="606589" y="1533227"/>
            <a:ext cx="10972800" cy="4207867"/>
          </a:xfrm>
          <a:prstGeom prst="rect">
            <a:avLst/>
          </a:prstGeom>
        </p:spPr>
        <p:txBody>
          <a:bodyPr/>
          <a:lstStyle>
            <a:lvl1pPr>
              <a:spcBef>
                <a:spcPts val="0"/>
              </a:spcBef>
              <a:spcAft>
                <a:spcPts val="0"/>
              </a:spcAft>
              <a:defRPr>
                <a:solidFill>
                  <a:srgbClr val="003087"/>
                </a:solidFill>
              </a:defRPr>
            </a:lvl1pPr>
            <a:lvl2pPr>
              <a:spcBef>
                <a:spcPts val="0"/>
              </a:spcBef>
              <a:spcAft>
                <a:spcPts val="0"/>
              </a:spcAft>
              <a:defRPr>
                <a:solidFill>
                  <a:srgbClr val="003087"/>
                </a:solidFill>
              </a:defRPr>
            </a:lvl2pPr>
            <a:lvl3pPr>
              <a:spcBef>
                <a:spcPts val="0"/>
              </a:spcBef>
              <a:spcAft>
                <a:spcPts val="0"/>
              </a:spcAft>
              <a:defRPr>
                <a:solidFill>
                  <a:srgbClr val="003087"/>
                </a:solidFill>
              </a:defRPr>
            </a:lvl3pPr>
            <a:lvl4pPr>
              <a:spcBef>
                <a:spcPts val="0"/>
              </a:spcBef>
              <a:spcAft>
                <a:spcPts val="0"/>
              </a:spcAft>
              <a:defRPr>
                <a:solidFill>
                  <a:srgbClr val="003087"/>
                </a:solidFill>
              </a:defRPr>
            </a:lvl4pPr>
            <a:lvl5pPr>
              <a:spcBef>
                <a:spcPts val="0"/>
              </a:spcBef>
              <a:spcAft>
                <a:spcPts val="0"/>
              </a:spcAft>
              <a:defRPr>
                <a:solidFill>
                  <a:srgbClr val="00308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4"/>
          </p:nvPr>
        </p:nvSpPr>
        <p:spPr>
          <a:xfrm>
            <a:off x="595299" y="6317555"/>
            <a:ext cx="711200" cy="303163"/>
          </a:xfrm>
          <a:prstGeom prst="rect">
            <a:avLst/>
          </a:prstGeom>
        </p:spPr>
        <p:txBody>
          <a:bodyPr anchor="b"/>
          <a:lstStyle>
            <a:lvl1pPr algn="l">
              <a:defRPr sz="1200">
                <a:solidFill>
                  <a:srgbClr val="5A637A"/>
                </a:solidFill>
              </a:defRPr>
            </a:lvl1pPr>
          </a:lstStyle>
          <a:p>
            <a:fld id="{147C1B20-DEF4-46E3-B77F-0FB6B8193D90}" type="slidenum">
              <a:rPr lang="en-US" smtClean="0"/>
              <a:pPr/>
              <a:t>‹#›</a:t>
            </a:fld>
            <a:endParaRPr lang="en-US" dirty="0"/>
          </a:p>
        </p:txBody>
      </p:sp>
      <p:grpSp>
        <p:nvGrpSpPr>
          <p:cNvPr id="6" name="Group 5"/>
          <p:cNvGrpSpPr/>
          <p:nvPr userDrawn="1"/>
        </p:nvGrpSpPr>
        <p:grpSpPr>
          <a:xfrm>
            <a:off x="1" y="-22578"/>
            <a:ext cx="12203289" cy="6903158"/>
            <a:chOff x="0" y="-16934"/>
            <a:chExt cx="9152467" cy="5177368"/>
          </a:xfrm>
        </p:grpSpPr>
        <p:sp>
          <p:nvSpPr>
            <p:cNvPr id="8" name="Rectangle 7"/>
            <p:cNvSpPr/>
            <p:nvPr userDrawn="1"/>
          </p:nvSpPr>
          <p:spPr>
            <a:xfrm>
              <a:off x="0" y="731557"/>
              <a:ext cx="177800" cy="4428877"/>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p:cNvSpPr/>
            <p:nvPr userDrawn="1"/>
          </p:nvSpPr>
          <p:spPr>
            <a:xfrm>
              <a:off x="8974667" y="-16934"/>
              <a:ext cx="177800" cy="442887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0" name="TextBox 9"/>
            <p:cNvSpPr txBox="1"/>
            <p:nvPr userDrawn="1"/>
          </p:nvSpPr>
          <p:spPr>
            <a:xfrm>
              <a:off x="2239148" y="4758561"/>
              <a:ext cx="5182949" cy="192409"/>
            </a:xfrm>
            <a:prstGeom prst="rect">
              <a:avLst/>
            </a:prstGeom>
            <a:noFill/>
          </p:spPr>
          <p:txBody>
            <a:bodyPr wrap="square" rtlCol="0">
              <a:spAutoFit/>
            </a:bodyPr>
            <a:lstStyle/>
            <a:p>
              <a:r>
                <a:rPr lang="en-US" sz="1067" dirty="0">
                  <a:solidFill>
                    <a:schemeClr val="tx2"/>
                  </a:solidFill>
                </a:rPr>
                <a:t>SCAN Health Plan confidential and proprietary information. © 2021 SCAN Health Plan. All rights reserved.</a:t>
              </a:r>
              <a:endParaRPr lang="en-US" sz="1067" dirty="0">
                <a:solidFill>
                  <a:schemeClr val="tx2"/>
                </a:solidFill>
                <a:latin typeface="Arial" charset="0"/>
              </a:endParaRPr>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56294" y="6025301"/>
            <a:ext cx="2137140" cy="584508"/>
          </a:xfrm>
          <a:prstGeom prst="rect">
            <a:avLst/>
          </a:prstGeom>
        </p:spPr>
      </p:pic>
    </p:spTree>
    <p:extLst>
      <p:ext uri="{BB962C8B-B14F-4D97-AF65-F5344CB8AC3E}">
        <p14:creationId xmlns:p14="http://schemas.microsoft.com/office/powerpoint/2010/main" val="4966363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 column - Option 2">
    <p:spTree>
      <p:nvGrpSpPr>
        <p:cNvPr id="1" name=""/>
        <p:cNvGrpSpPr/>
        <p:nvPr/>
      </p:nvGrpSpPr>
      <p:grpSpPr>
        <a:xfrm>
          <a:off x="0" y="0"/>
          <a:ext cx="0" cy="0"/>
          <a:chOff x="0" y="0"/>
          <a:chExt cx="0" cy="0"/>
        </a:xfrm>
      </p:grpSpPr>
      <p:sp>
        <p:nvSpPr>
          <p:cNvPr id="8" name="Straight Connector 7"/>
          <p:cNvSpPr>
            <a:spLocks noChangeShapeType="1"/>
          </p:cNvSpPr>
          <p:nvPr userDrawn="1"/>
        </p:nvSpPr>
        <p:spPr bwMode="auto">
          <a:xfrm flipV="1">
            <a:off x="595299" y="1125802"/>
            <a:ext cx="10972800" cy="1941"/>
          </a:xfrm>
          <a:prstGeom prst="line">
            <a:avLst/>
          </a:prstGeom>
          <a:noFill/>
          <a:ln w="12700" cap="flat" cmpd="sng" algn="ctr">
            <a:solidFill>
              <a:schemeClr val="accent2"/>
            </a:solidFill>
            <a:prstDash val="solid"/>
            <a:round/>
            <a:headEnd type="none" w="med" len="med"/>
            <a:tailEnd type="none" w="med" len="med"/>
          </a:ln>
          <a:effectLst/>
        </p:spPr>
        <p:txBody>
          <a:bodyPr vert="horz" wrap="square" lIns="121920" tIns="60960" rIns="121920" bIns="60960" anchor="t" compatLnSpc="1"/>
          <a:lstStyle/>
          <a:p>
            <a:endParaRPr lang="en-US" sz="2400" dirty="0"/>
          </a:p>
        </p:txBody>
      </p:sp>
      <p:sp>
        <p:nvSpPr>
          <p:cNvPr id="9" name="Text Placeholder 18"/>
          <p:cNvSpPr>
            <a:spLocks noGrp="1"/>
          </p:cNvSpPr>
          <p:nvPr>
            <p:ph type="body" sz="quarter" idx="10" hasCustomPrompt="1"/>
          </p:nvPr>
        </p:nvSpPr>
        <p:spPr>
          <a:xfrm>
            <a:off x="605111" y="434589"/>
            <a:ext cx="10962988" cy="619847"/>
          </a:xfrm>
          <a:prstGeom prst="rect">
            <a:avLst/>
          </a:prstGeom>
        </p:spPr>
        <p:txBody>
          <a:bodyPr vert="horz"/>
          <a:lstStyle>
            <a:lvl1pPr>
              <a:buNone/>
              <a:defRPr sz="3333">
                <a:solidFill>
                  <a:srgbClr val="0E367A"/>
                </a:solidFill>
              </a:defRPr>
            </a:lvl1pPr>
          </a:lstStyle>
          <a:p>
            <a:pPr lvl="0"/>
            <a:r>
              <a:rPr lang="en-US" dirty="0"/>
              <a:t>Click to edit title</a:t>
            </a:r>
          </a:p>
        </p:txBody>
      </p:sp>
      <p:sp>
        <p:nvSpPr>
          <p:cNvPr id="10" name="Content Placeholder 8"/>
          <p:cNvSpPr>
            <a:spLocks noGrp="1"/>
          </p:cNvSpPr>
          <p:nvPr>
            <p:ph sz="quarter" idx="1"/>
          </p:nvPr>
        </p:nvSpPr>
        <p:spPr>
          <a:xfrm>
            <a:off x="605111" y="1409044"/>
            <a:ext cx="10962988" cy="4332049"/>
          </a:xfrm>
          <a:prstGeom prst="rect">
            <a:avLst/>
          </a:prstGeom>
        </p:spPr>
        <p:txBody>
          <a:bodyPr/>
          <a:lstStyle>
            <a:lvl1pPr>
              <a:spcAft>
                <a:spcPts val="400"/>
              </a:spcAft>
              <a:defRPr>
                <a:solidFill>
                  <a:srgbClr val="003087"/>
                </a:solidFill>
              </a:defRPr>
            </a:lvl1pPr>
            <a:lvl2pPr>
              <a:spcAft>
                <a:spcPts val="400"/>
              </a:spcAft>
              <a:defRPr>
                <a:solidFill>
                  <a:srgbClr val="003087"/>
                </a:solidFill>
              </a:defRPr>
            </a:lvl2pPr>
            <a:lvl3pPr>
              <a:spcAft>
                <a:spcPts val="400"/>
              </a:spcAft>
              <a:defRPr>
                <a:solidFill>
                  <a:srgbClr val="003087"/>
                </a:solidFill>
              </a:defRPr>
            </a:lvl3pPr>
            <a:lvl4pPr>
              <a:spcAft>
                <a:spcPts val="400"/>
              </a:spcAft>
              <a:defRPr>
                <a:solidFill>
                  <a:srgbClr val="003087"/>
                </a:solidFill>
              </a:defRPr>
            </a:lvl4pPr>
            <a:lvl5pPr>
              <a:spcAft>
                <a:spcPts val="400"/>
              </a:spcAft>
              <a:defRPr>
                <a:solidFill>
                  <a:srgbClr val="00308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6"/>
          <p:cNvSpPr>
            <a:spLocks noGrp="1"/>
          </p:cNvSpPr>
          <p:nvPr>
            <p:ph type="sldNum" sz="quarter" idx="4"/>
          </p:nvPr>
        </p:nvSpPr>
        <p:spPr>
          <a:xfrm>
            <a:off x="595299" y="6317555"/>
            <a:ext cx="711200" cy="303163"/>
          </a:xfrm>
          <a:prstGeom prst="rect">
            <a:avLst/>
          </a:prstGeom>
        </p:spPr>
        <p:txBody>
          <a:bodyPr anchor="b"/>
          <a:lstStyle>
            <a:lvl1pPr algn="l">
              <a:defRPr sz="1200">
                <a:solidFill>
                  <a:srgbClr val="5A637A"/>
                </a:solidFill>
              </a:defRPr>
            </a:lvl1pPr>
          </a:lstStyle>
          <a:p>
            <a:fld id="{147C1B20-DEF4-46E3-B77F-0FB6B8193D90}" type="slidenum">
              <a:rPr lang="en-US" smtClean="0"/>
              <a:pPr/>
              <a:t>‹#›</a:t>
            </a:fld>
            <a:endParaRPr lang="en-US" dirty="0"/>
          </a:p>
        </p:txBody>
      </p:sp>
      <p:sp>
        <p:nvSpPr>
          <p:cNvPr id="15" name="TextBox 14"/>
          <p:cNvSpPr txBox="1"/>
          <p:nvPr userDrawn="1"/>
        </p:nvSpPr>
        <p:spPr>
          <a:xfrm>
            <a:off x="2985531" y="6344748"/>
            <a:ext cx="6910599" cy="256545"/>
          </a:xfrm>
          <a:prstGeom prst="rect">
            <a:avLst/>
          </a:prstGeom>
          <a:noFill/>
        </p:spPr>
        <p:txBody>
          <a:bodyPr wrap="square" rtlCol="0">
            <a:spAutoFit/>
          </a:bodyPr>
          <a:lstStyle/>
          <a:p>
            <a:r>
              <a:rPr lang="en-US" sz="1067" dirty="0">
                <a:solidFill>
                  <a:schemeClr val="tx2"/>
                </a:solidFill>
              </a:rPr>
              <a:t>SCAN Health Plan confidential and proprietary information. © 2021 SCAN Health Plan. All rights reserved.</a:t>
            </a:r>
            <a:endParaRPr lang="en-US" sz="1067" dirty="0">
              <a:solidFill>
                <a:schemeClr val="tx2"/>
              </a:solidFill>
              <a:latin typeface="Arial" charset="0"/>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56294" y="6025301"/>
            <a:ext cx="2137140" cy="584508"/>
          </a:xfrm>
          <a:prstGeom prst="rect">
            <a:avLst/>
          </a:prstGeom>
        </p:spPr>
      </p:pic>
    </p:spTree>
    <p:extLst>
      <p:ext uri="{BB962C8B-B14F-4D97-AF65-F5344CB8AC3E}">
        <p14:creationId xmlns:p14="http://schemas.microsoft.com/office/powerpoint/2010/main" val="17785813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s + image">
    <p:spTree>
      <p:nvGrpSpPr>
        <p:cNvPr id="1" name=""/>
        <p:cNvGrpSpPr/>
        <p:nvPr/>
      </p:nvGrpSpPr>
      <p:grpSpPr>
        <a:xfrm>
          <a:off x="0" y="0"/>
          <a:ext cx="0" cy="0"/>
          <a:chOff x="0" y="0"/>
          <a:chExt cx="0" cy="0"/>
        </a:xfrm>
      </p:grpSpPr>
      <p:sp>
        <p:nvSpPr>
          <p:cNvPr id="7" name="Content Placeholder 7"/>
          <p:cNvSpPr>
            <a:spLocks noGrp="1"/>
          </p:cNvSpPr>
          <p:nvPr>
            <p:ph sz="quarter" idx="13" hasCustomPrompt="1"/>
          </p:nvPr>
        </p:nvSpPr>
        <p:spPr>
          <a:xfrm>
            <a:off x="7790583" y="1405993"/>
            <a:ext cx="3749639" cy="4346388"/>
          </a:xfrm>
          <a:prstGeom prst="rect">
            <a:avLst/>
          </a:prstGeom>
        </p:spPr>
        <p:txBody>
          <a:bodyPr/>
          <a:lstStyle>
            <a:lvl1pPr marL="0" indent="0">
              <a:buNone/>
              <a:defRPr>
                <a:solidFill>
                  <a:schemeClr val="tx2"/>
                </a:solidFill>
              </a:defRPr>
            </a:lvl1pPr>
          </a:lstStyle>
          <a:p>
            <a:pPr lvl="0"/>
            <a:r>
              <a:rPr lang="en-US" dirty="0"/>
              <a:t>Insert object</a:t>
            </a:r>
          </a:p>
        </p:txBody>
      </p:sp>
      <p:sp>
        <p:nvSpPr>
          <p:cNvPr id="14" name="Straight Connector 13"/>
          <p:cNvSpPr>
            <a:spLocks noChangeShapeType="1"/>
          </p:cNvSpPr>
          <p:nvPr userDrawn="1"/>
        </p:nvSpPr>
        <p:spPr bwMode="auto">
          <a:xfrm flipV="1">
            <a:off x="595299" y="1125802"/>
            <a:ext cx="10972800" cy="1941"/>
          </a:xfrm>
          <a:prstGeom prst="line">
            <a:avLst/>
          </a:prstGeom>
          <a:noFill/>
          <a:ln w="12700" cap="flat" cmpd="sng" algn="ctr">
            <a:solidFill>
              <a:schemeClr val="accent2"/>
            </a:solidFill>
            <a:prstDash val="solid"/>
            <a:round/>
            <a:headEnd type="none" w="med" len="med"/>
            <a:tailEnd type="none" w="med" len="med"/>
          </a:ln>
          <a:effectLst/>
        </p:spPr>
        <p:txBody>
          <a:bodyPr vert="horz" wrap="square" lIns="121920" tIns="60960" rIns="121920" bIns="60960" anchor="t" compatLnSpc="1"/>
          <a:lstStyle/>
          <a:p>
            <a:endParaRPr lang="en-US" sz="2400" dirty="0"/>
          </a:p>
        </p:txBody>
      </p:sp>
      <p:sp>
        <p:nvSpPr>
          <p:cNvPr id="21" name="Content Placeholder 8"/>
          <p:cNvSpPr>
            <a:spLocks noGrp="1"/>
          </p:cNvSpPr>
          <p:nvPr>
            <p:ph sz="quarter" idx="1"/>
          </p:nvPr>
        </p:nvSpPr>
        <p:spPr>
          <a:xfrm>
            <a:off x="605111" y="1409043"/>
            <a:ext cx="6364224" cy="4343339"/>
          </a:xfrm>
          <a:prstGeom prst="rect">
            <a:avLst/>
          </a:prstGeom>
        </p:spPr>
        <p:txBody>
          <a:bodyPr/>
          <a:lstStyle>
            <a:lvl1pPr>
              <a:spcAft>
                <a:spcPts val="400"/>
              </a:spcAft>
              <a:defRPr>
                <a:solidFill>
                  <a:srgbClr val="003087"/>
                </a:solidFill>
              </a:defRPr>
            </a:lvl1pPr>
            <a:lvl2pPr>
              <a:spcAft>
                <a:spcPts val="400"/>
              </a:spcAft>
              <a:defRPr>
                <a:solidFill>
                  <a:srgbClr val="003087"/>
                </a:solidFill>
              </a:defRPr>
            </a:lvl2pPr>
            <a:lvl3pPr>
              <a:spcAft>
                <a:spcPts val="400"/>
              </a:spcAft>
              <a:defRPr>
                <a:solidFill>
                  <a:srgbClr val="003087"/>
                </a:solidFill>
              </a:defRPr>
            </a:lvl3pPr>
            <a:lvl4pPr>
              <a:spcAft>
                <a:spcPts val="400"/>
              </a:spcAft>
              <a:defRPr>
                <a:solidFill>
                  <a:srgbClr val="003087"/>
                </a:solidFill>
              </a:defRPr>
            </a:lvl4pPr>
            <a:lvl5pPr>
              <a:spcAft>
                <a:spcPts val="400"/>
              </a:spcAft>
              <a:defRPr>
                <a:solidFill>
                  <a:srgbClr val="00308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8"/>
          <p:cNvSpPr>
            <a:spLocks noGrp="1"/>
          </p:cNvSpPr>
          <p:nvPr>
            <p:ph type="body" sz="quarter" idx="10" hasCustomPrompt="1"/>
          </p:nvPr>
        </p:nvSpPr>
        <p:spPr>
          <a:xfrm>
            <a:off x="605111" y="434589"/>
            <a:ext cx="10935111" cy="619847"/>
          </a:xfrm>
          <a:prstGeom prst="rect">
            <a:avLst/>
          </a:prstGeom>
        </p:spPr>
        <p:txBody>
          <a:bodyPr vert="horz"/>
          <a:lstStyle>
            <a:lvl1pPr>
              <a:buNone/>
              <a:defRPr sz="3333">
                <a:solidFill>
                  <a:srgbClr val="0E367A"/>
                </a:solidFill>
              </a:defRPr>
            </a:lvl1pPr>
          </a:lstStyle>
          <a:p>
            <a:pPr lvl="0"/>
            <a:r>
              <a:rPr lang="en-US" dirty="0"/>
              <a:t>Click to edit title</a:t>
            </a:r>
          </a:p>
        </p:txBody>
      </p:sp>
      <p:sp>
        <p:nvSpPr>
          <p:cNvPr id="10" name="Slide Number Placeholder 6"/>
          <p:cNvSpPr>
            <a:spLocks noGrp="1"/>
          </p:cNvSpPr>
          <p:nvPr>
            <p:ph type="sldNum" sz="quarter" idx="4"/>
          </p:nvPr>
        </p:nvSpPr>
        <p:spPr>
          <a:xfrm>
            <a:off x="595299" y="6317555"/>
            <a:ext cx="711200" cy="303163"/>
          </a:xfrm>
          <a:prstGeom prst="rect">
            <a:avLst/>
          </a:prstGeom>
        </p:spPr>
        <p:txBody>
          <a:bodyPr anchor="b"/>
          <a:lstStyle>
            <a:lvl1pPr algn="l">
              <a:defRPr sz="1200">
                <a:solidFill>
                  <a:srgbClr val="5A637A"/>
                </a:solidFill>
              </a:defRPr>
            </a:lvl1pPr>
          </a:lstStyle>
          <a:p>
            <a:fld id="{147C1B20-DEF4-46E3-B77F-0FB6B8193D90}" type="slidenum">
              <a:rPr lang="en-US" smtClean="0"/>
              <a:pPr/>
              <a:t>‹#›</a:t>
            </a:fld>
            <a:endParaRPr lang="en-US" dirty="0"/>
          </a:p>
        </p:txBody>
      </p:sp>
      <p:sp>
        <p:nvSpPr>
          <p:cNvPr id="13" name="TextBox 12"/>
          <p:cNvSpPr txBox="1"/>
          <p:nvPr userDrawn="1"/>
        </p:nvSpPr>
        <p:spPr>
          <a:xfrm>
            <a:off x="2985531" y="6344748"/>
            <a:ext cx="6910599" cy="256545"/>
          </a:xfrm>
          <a:prstGeom prst="rect">
            <a:avLst/>
          </a:prstGeom>
          <a:noFill/>
        </p:spPr>
        <p:txBody>
          <a:bodyPr wrap="square" rtlCol="0">
            <a:spAutoFit/>
          </a:bodyPr>
          <a:lstStyle/>
          <a:p>
            <a:r>
              <a:rPr lang="en-US" sz="1067" dirty="0">
                <a:solidFill>
                  <a:schemeClr val="tx2"/>
                </a:solidFill>
              </a:rPr>
              <a:t>SCAN Health Plan confidential and proprietary information. © 2021 SCAN Health Plan. All rights reserved.</a:t>
            </a:r>
            <a:endParaRPr lang="en-US" sz="1067" dirty="0">
              <a:solidFill>
                <a:schemeClr val="tx2"/>
              </a:solidFill>
              <a:latin typeface="Arial"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56294" y="6025301"/>
            <a:ext cx="2137140" cy="584508"/>
          </a:xfrm>
          <a:prstGeom prst="rect">
            <a:avLst/>
          </a:prstGeom>
        </p:spPr>
      </p:pic>
    </p:spTree>
    <p:extLst>
      <p:ext uri="{BB962C8B-B14F-4D97-AF65-F5344CB8AC3E}">
        <p14:creationId xmlns:p14="http://schemas.microsoft.com/office/powerpoint/2010/main" val="33638103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 column + object">
    <p:spTree>
      <p:nvGrpSpPr>
        <p:cNvPr id="1" name=""/>
        <p:cNvGrpSpPr/>
        <p:nvPr/>
      </p:nvGrpSpPr>
      <p:grpSpPr>
        <a:xfrm>
          <a:off x="0" y="0"/>
          <a:ext cx="0" cy="0"/>
          <a:chOff x="0" y="0"/>
          <a:chExt cx="0" cy="0"/>
        </a:xfrm>
      </p:grpSpPr>
      <p:sp>
        <p:nvSpPr>
          <p:cNvPr id="12" name="Content Placeholder 11"/>
          <p:cNvSpPr>
            <a:spLocks noGrp="1"/>
          </p:cNvSpPr>
          <p:nvPr>
            <p:ph sz="quarter" idx="1"/>
          </p:nvPr>
        </p:nvSpPr>
        <p:spPr>
          <a:xfrm>
            <a:off x="605111" y="1405995"/>
            <a:ext cx="10793583" cy="1819805"/>
          </a:xfrm>
          <a:prstGeom prst="rect">
            <a:avLst/>
          </a:prstGeom>
        </p:spPr>
        <p:txBody>
          <a:bodyPr/>
          <a:lstStyle>
            <a:lvl1pPr>
              <a:spcAft>
                <a:spcPts val="400"/>
              </a:spcAft>
              <a:defRPr>
                <a:solidFill>
                  <a:srgbClr val="003087"/>
                </a:solidFill>
              </a:defRPr>
            </a:lvl1pPr>
            <a:lvl2pPr>
              <a:spcAft>
                <a:spcPts val="400"/>
              </a:spcAft>
              <a:defRPr>
                <a:solidFill>
                  <a:srgbClr val="003087"/>
                </a:solidFill>
              </a:defRPr>
            </a:lvl2pPr>
            <a:lvl3pPr>
              <a:spcAft>
                <a:spcPts val="400"/>
              </a:spcAft>
              <a:defRPr>
                <a:solidFill>
                  <a:srgbClr val="003087"/>
                </a:solidFill>
              </a:defRPr>
            </a:lvl3pPr>
            <a:lvl4pPr>
              <a:defRPr>
                <a:solidFill>
                  <a:srgbClr val="5A6378"/>
                </a:solidFill>
              </a:defRPr>
            </a:lvl4pPr>
            <a:lvl5pPr>
              <a:defRPr>
                <a:solidFill>
                  <a:srgbClr val="5A6378"/>
                </a:solidFill>
              </a:defRPr>
            </a:lvl5pPr>
          </a:lstStyle>
          <a:p>
            <a:pPr lvl="0"/>
            <a:r>
              <a:rPr lang="en-US" dirty="0"/>
              <a:t>Click to edit Master text styles</a:t>
            </a:r>
          </a:p>
          <a:p>
            <a:pPr lvl="1"/>
            <a:r>
              <a:rPr lang="en-US" dirty="0"/>
              <a:t>Second level</a:t>
            </a:r>
          </a:p>
          <a:p>
            <a:pPr lvl="2"/>
            <a:r>
              <a:rPr lang="en-US" dirty="0"/>
              <a:t>Third level</a:t>
            </a:r>
          </a:p>
        </p:txBody>
      </p:sp>
      <p:sp>
        <p:nvSpPr>
          <p:cNvPr id="16" name="Content Placeholder 7"/>
          <p:cNvSpPr>
            <a:spLocks noGrp="1"/>
          </p:cNvSpPr>
          <p:nvPr>
            <p:ph sz="quarter" idx="13" hasCustomPrompt="1"/>
          </p:nvPr>
        </p:nvSpPr>
        <p:spPr>
          <a:xfrm>
            <a:off x="605379" y="3372557"/>
            <a:ext cx="10809621" cy="2379825"/>
          </a:xfrm>
          <a:prstGeom prst="rect">
            <a:avLst/>
          </a:prstGeom>
        </p:spPr>
        <p:txBody>
          <a:bodyPr/>
          <a:lstStyle>
            <a:lvl1pPr marL="0" indent="0">
              <a:buNone/>
              <a:defRPr>
                <a:solidFill>
                  <a:srgbClr val="5A6378"/>
                </a:solidFill>
              </a:defRPr>
            </a:lvl1pPr>
          </a:lstStyle>
          <a:p>
            <a:pPr lvl="0"/>
            <a:r>
              <a:rPr lang="en-US" dirty="0"/>
              <a:t>Insert object</a:t>
            </a:r>
          </a:p>
        </p:txBody>
      </p:sp>
      <p:sp>
        <p:nvSpPr>
          <p:cNvPr id="20" name="Straight Connector 19"/>
          <p:cNvSpPr>
            <a:spLocks noChangeShapeType="1"/>
          </p:cNvSpPr>
          <p:nvPr userDrawn="1"/>
        </p:nvSpPr>
        <p:spPr bwMode="auto">
          <a:xfrm flipV="1">
            <a:off x="605109" y="1125802"/>
            <a:ext cx="10972800" cy="1941"/>
          </a:xfrm>
          <a:prstGeom prst="line">
            <a:avLst/>
          </a:prstGeom>
          <a:noFill/>
          <a:ln w="12700" cap="flat" cmpd="sng" algn="ctr">
            <a:solidFill>
              <a:schemeClr val="accent2"/>
            </a:solidFill>
            <a:prstDash val="solid"/>
            <a:round/>
            <a:headEnd type="none" w="med" len="med"/>
            <a:tailEnd type="none" w="med" len="med"/>
          </a:ln>
          <a:effectLst/>
        </p:spPr>
        <p:txBody>
          <a:bodyPr vert="horz" wrap="square" lIns="121920" tIns="60960" rIns="121920" bIns="60960" anchor="t" compatLnSpc="1"/>
          <a:lstStyle/>
          <a:p>
            <a:endParaRPr lang="en-US" sz="2400" dirty="0"/>
          </a:p>
        </p:txBody>
      </p:sp>
      <p:sp>
        <p:nvSpPr>
          <p:cNvPr id="10" name="Text Placeholder 18"/>
          <p:cNvSpPr>
            <a:spLocks noGrp="1"/>
          </p:cNvSpPr>
          <p:nvPr>
            <p:ph type="body" sz="quarter" idx="10" hasCustomPrompt="1"/>
          </p:nvPr>
        </p:nvSpPr>
        <p:spPr>
          <a:xfrm>
            <a:off x="605112" y="434589"/>
            <a:ext cx="10809889" cy="619847"/>
          </a:xfrm>
          <a:prstGeom prst="rect">
            <a:avLst/>
          </a:prstGeom>
        </p:spPr>
        <p:txBody>
          <a:bodyPr vert="horz"/>
          <a:lstStyle>
            <a:lvl1pPr>
              <a:buNone/>
              <a:defRPr sz="3333">
                <a:solidFill>
                  <a:srgbClr val="0E367A"/>
                </a:solidFill>
              </a:defRPr>
            </a:lvl1pPr>
          </a:lstStyle>
          <a:p>
            <a:pPr lvl="0"/>
            <a:r>
              <a:rPr lang="en-US" dirty="0"/>
              <a:t>Click to edit title</a:t>
            </a:r>
          </a:p>
        </p:txBody>
      </p:sp>
      <p:sp>
        <p:nvSpPr>
          <p:cNvPr id="11" name="Slide Number Placeholder 6"/>
          <p:cNvSpPr>
            <a:spLocks noGrp="1"/>
          </p:cNvSpPr>
          <p:nvPr>
            <p:ph type="sldNum" sz="quarter" idx="4"/>
          </p:nvPr>
        </p:nvSpPr>
        <p:spPr>
          <a:xfrm>
            <a:off x="595299" y="6317555"/>
            <a:ext cx="711200" cy="303163"/>
          </a:xfrm>
          <a:prstGeom prst="rect">
            <a:avLst/>
          </a:prstGeom>
        </p:spPr>
        <p:txBody>
          <a:bodyPr anchor="b"/>
          <a:lstStyle>
            <a:lvl1pPr algn="l">
              <a:defRPr sz="1200">
                <a:solidFill>
                  <a:srgbClr val="5A637A"/>
                </a:solidFill>
              </a:defRPr>
            </a:lvl1pPr>
          </a:lstStyle>
          <a:p>
            <a:fld id="{147C1B20-DEF4-46E3-B77F-0FB6B8193D90}" type="slidenum">
              <a:rPr lang="en-US" smtClean="0"/>
              <a:pPr/>
              <a:t>‹#›</a:t>
            </a:fld>
            <a:endParaRPr lang="en-US" dirty="0"/>
          </a:p>
        </p:txBody>
      </p:sp>
      <p:sp>
        <p:nvSpPr>
          <p:cNvPr id="14" name="TextBox 13"/>
          <p:cNvSpPr txBox="1"/>
          <p:nvPr userDrawn="1"/>
        </p:nvSpPr>
        <p:spPr>
          <a:xfrm>
            <a:off x="2985531" y="6344748"/>
            <a:ext cx="6910599" cy="256545"/>
          </a:xfrm>
          <a:prstGeom prst="rect">
            <a:avLst/>
          </a:prstGeom>
          <a:noFill/>
        </p:spPr>
        <p:txBody>
          <a:bodyPr wrap="square" rtlCol="0">
            <a:spAutoFit/>
          </a:bodyPr>
          <a:lstStyle/>
          <a:p>
            <a:r>
              <a:rPr lang="en-US" sz="1067" dirty="0">
                <a:solidFill>
                  <a:schemeClr val="tx2"/>
                </a:solidFill>
              </a:rPr>
              <a:t>SCAN Health Plan confidential and proprietary information. © 2021 SCAN Health Plan. All rights reserved.</a:t>
            </a:r>
            <a:endParaRPr lang="en-US" sz="1067" dirty="0">
              <a:solidFill>
                <a:schemeClr val="tx2"/>
              </a:solidFill>
              <a:latin typeface="Arial" charset="0"/>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56294" y="6025301"/>
            <a:ext cx="2137140" cy="584508"/>
          </a:xfrm>
          <a:prstGeom prst="rect">
            <a:avLst/>
          </a:prstGeom>
        </p:spPr>
      </p:pic>
    </p:spTree>
    <p:extLst>
      <p:ext uri="{BB962C8B-B14F-4D97-AF65-F5344CB8AC3E}">
        <p14:creationId xmlns:p14="http://schemas.microsoft.com/office/powerpoint/2010/main" val="4111621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ull Image - Table/ Chart/ Graph">
    <p:spTree>
      <p:nvGrpSpPr>
        <p:cNvPr id="1" name=""/>
        <p:cNvGrpSpPr/>
        <p:nvPr/>
      </p:nvGrpSpPr>
      <p:grpSpPr>
        <a:xfrm>
          <a:off x="0" y="0"/>
          <a:ext cx="0" cy="0"/>
          <a:chOff x="0" y="0"/>
          <a:chExt cx="0" cy="0"/>
        </a:xfrm>
      </p:grpSpPr>
      <p:sp>
        <p:nvSpPr>
          <p:cNvPr id="16" name="Content Placeholder 7"/>
          <p:cNvSpPr>
            <a:spLocks noGrp="1"/>
          </p:cNvSpPr>
          <p:nvPr>
            <p:ph sz="quarter" idx="13" hasCustomPrompt="1"/>
          </p:nvPr>
        </p:nvSpPr>
        <p:spPr>
          <a:xfrm>
            <a:off x="605379" y="1405994"/>
            <a:ext cx="10809621" cy="4346388"/>
          </a:xfrm>
          <a:prstGeom prst="rect">
            <a:avLst/>
          </a:prstGeom>
        </p:spPr>
        <p:txBody>
          <a:bodyPr/>
          <a:lstStyle>
            <a:lvl1pPr marL="0" indent="0">
              <a:buNone/>
              <a:defRPr>
                <a:solidFill>
                  <a:srgbClr val="5A6378"/>
                </a:solidFill>
              </a:defRPr>
            </a:lvl1pPr>
          </a:lstStyle>
          <a:p>
            <a:pPr lvl="0"/>
            <a:r>
              <a:rPr lang="en-US" dirty="0"/>
              <a:t>Insert object</a:t>
            </a:r>
          </a:p>
        </p:txBody>
      </p:sp>
      <p:sp>
        <p:nvSpPr>
          <p:cNvPr id="20" name="Straight Connector 19"/>
          <p:cNvSpPr>
            <a:spLocks noChangeShapeType="1"/>
          </p:cNvSpPr>
          <p:nvPr userDrawn="1"/>
        </p:nvSpPr>
        <p:spPr bwMode="auto">
          <a:xfrm flipV="1">
            <a:off x="605109" y="1125802"/>
            <a:ext cx="10972800" cy="1941"/>
          </a:xfrm>
          <a:prstGeom prst="line">
            <a:avLst/>
          </a:prstGeom>
          <a:noFill/>
          <a:ln w="12700" cap="flat" cmpd="sng" algn="ctr">
            <a:solidFill>
              <a:schemeClr val="accent2"/>
            </a:solidFill>
            <a:prstDash val="solid"/>
            <a:round/>
            <a:headEnd type="none" w="med" len="med"/>
            <a:tailEnd type="none" w="med" len="med"/>
          </a:ln>
          <a:effectLst/>
        </p:spPr>
        <p:txBody>
          <a:bodyPr vert="horz" wrap="square" lIns="121920" tIns="60960" rIns="121920" bIns="60960" anchor="t" compatLnSpc="1"/>
          <a:lstStyle/>
          <a:p>
            <a:endParaRPr lang="en-US" sz="2400" dirty="0"/>
          </a:p>
        </p:txBody>
      </p:sp>
      <p:sp>
        <p:nvSpPr>
          <p:cNvPr id="10" name="Text Placeholder 18"/>
          <p:cNvSpPr>
            <a:spLocks noGrp="1"/>
          </p:cNvSpPr>
          <p:nvPr>
            <p:ph type="body" sz="quarter" idx="10" hasCustomPrompt="1"/>
          </p:nvPr>
        </p:nvSpPr>
        <p:spPr>
          <a:xfrm>
            <a:off x="605112" y="434589"/>
            <a:ext cx="10809889" cy="619847"/>
          </a:xfrm>
          <a:prstGeom prst="rect">
            <a:avLst/>
          </a:prstGeom>
        </p:spPr>
        <p:txBody>
          <a:bodyPr vert="horz"/>
          <a:lstStyle>
            <a:lvl1pPr>
              <a:buNone/>
              <a:defRPr sz="3333">
                <a:solidFill>
                  <a:srgbClr val="0E367A"/>
                </a:solidFill>
              </a:defRPr>
            </a:lvl1pPr>
          </a:lstStyle>
          <a:p>
            <a:pPr lvl="0"/>
            <a:r>
              <a:rPr lang="en-US" dirty="0"/>
              <a:t>Click to edit title</a:t>
            </a:r>
          </a:p>
        </p:txBody>
      </p:sp>
      <p:sp>
        <p:nvSpPr>
          <p:cNvPr id="8" name="Slide Number Placeholder 6"/>
          <p:cNvSpPr>
            <a:spLocks noGrp="1"/>
          </p:cNvSpPr>
          <p:nvPr>
            <p:ph type="sldNum" sz="quarter" idx="4"/>
          </p:nvPr>
        </p:nvSpPr>
        <p:spPr>
          <a:xfrm>
            <a:off x="595299" y="6317555"/>
            <a:ext cx="711200" cy="303163"/>
          </a:xfrm>
          <a:prstGeom prst="rect">
            <a:avLst/>
          </a:prstGeom>
        </p:spPr>
        <p:txBody>
          <a:bodyPr anchor="b"/>
          <a:lstStyle>
            <a:lvl1pPr algn="l">
              <a:defRPr sz="1200">
                <a:solidFill>
                  <a:srgbClr val="5A637A"/>
                </a:solidFill>
              </a:defRPr>
            </a:lvl1pPr>
          </a:lstStyle>
          <a:p>
            <a:fld id="{147C1B20-DEF4-46E3-B77F-0FB6B8193D90}" type="slidenum">
              <a:rPr lang="en-US" smtClean="0"/>
              <a:pPr/>
              <a:t>‹#›</a:t>
            </a:fld>
            <a:endParaRPr lang="en-US" dirty="0"/>
          </a:p>
        </p:txBody>
      </p:sp>
      <p:sp>
        <p:nvSpPr>
          <p:cNvPr id="13" name="TextBox 12"/>
          <p:cNvSpPr txBox="1"/>
          <p:nvPr userDrawn="1"/>
        </p:nvSpPr>
        <p:spPr>
          <a:xfrm>
            <a:off x="2985531" y="6344748"/>
            <a:ext cx="6910599" cy="256545"/>
          </a:xfrm>
          <a:prstGeom prst="rect">
            <a:avLst/>
          </a:prstGeom>
          <a:noFill/>
        </p:spPr>
        <p:txBody>
          <a:bodyPr wrap="square" rtlCol="0">
            <a:spAutoFit/>
          </a:bodyPr>
          <a:lstStyle/>
          <a:p>
            <a:r>
              <a:rPr lang="en-US" sz="1067" dirty="0">
                <a:solidFill>
                  <a:schemeClr val="tx2"/>
                </a:solidFill>
              </a:rPr>
              <a:t>SCAN Health Plan confidential and proprietary information. © 2021 SCAN Health Plan. All rights reserved.</a:t>
            </a:r>
            <a:endParaRPr lang="en-US" sz="1067" dirty="0">
              <a:solidFill>
                <a:schemeClr val="tx2"/>
              </a:solidFill>
              <a:latin typeface="Arial" charset="0"/>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56294" y="6025301"/>
            <a:ext cx="2137140" cy="584508"/>
          </a:xfrm>
          <a:prstGeom prst="rect">
            <a:avLst/>
          </a:prstGeom>
        </p:spPr>
      </p:pic>
    </p:spTree>
    <p:extLst>
      <p:ext uri="{BB962C8B-B14F-4D97-AF65-F5344CB8AC3E}">
        <p14:creationId xmlns:p14="http://schemas.microsoft.com/office/powerpoint/2010/main" val="3230213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Slide">
    <p:bg>
      <p:bgRef idx="1001">
        <a:schemeClr val="bg2"/>
      </p:bgRef>
    </p:bg>
    <p:spTree>
      <p:nvGrpSpPr>
        <p:cNvPr id="1" name=""/>
        <p:cNvGrpSpPr/>
        <p:nvPr/>
      </p:nvGrpSpPr>
      <p:grpSpPr>
        <a:xfrm>
          <a:off x="0" y="0"/>
          <a:ext cx="0" cy="0"/>
          <a:chOff x="0" y="0"/>
          <a:chExt cx="0" cy="0"/>
        </a:xfrm>
      </p:grpSpPr>
      <p:sp>
        <p:nvSpPr>
          <p:cNvPr id="12" name="Rectangle: Single Corner Rounded 11">
            <a:extLst>
              <a:ext uri="{FF2B5EF4-FFF2-40B4-BE49-F238E27FC236}">
                <a16:creationId xmlns:a16="http://schemas.microsoft.com/office/drawing/2014/main" id="{964F28E1-8593-CF36-B8F1-6003B63543A2}"/>
              </a:ext>
            </a:extLst>
          </p:cNvPr>
          <p:cNvSpPr/>
          <p:nvPr userDrawn="1"/>
        </p:nvSpPr>
        <p:spPr>
          <a:xfrm rot="16200000">
            <a:off x="11432063" y="6094889"/>
            <a:ext cx="662703" cy="882569"/>
          </a:xfrm>
          <a:prstGeom prst="round1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itle 3">
            <a:extLst>
              <a:ext uri="{FF2B5EF4-FFF2-40B4-BE49-F238E27FC236}">
                <a16:creationId xmlns:a16="http://schemas.microsoft.com/office/drawing/2014/main" id="{8DFDABAC-DE07-4375-B32E-7761E6C6C196}"/>
              </a:ext>
            </a:extLst>
          </p:cNvPr>
          <p:cNvSpPr>
            <a:spLocks noGrp="1"/>
          </p:cNvSpPr>
          <p:nvPr>
            <p:ph type="title" hasCustomPrompt="1"/>
          </p:nvPr>
        </p:nvSpPr>
        <p:spPr>
          <a:xfrm>
            <a:off x="838200" y="2412207"/>
            <a:ext cx="10515600" cy="1001857"/>
          </a:xfrm>
        </p:spPr>
        <p:txBody>
          <a:bodyPr anchor="ctr">
            <a:noAutofit/>
          </a:bodyPr>
          <a:lstStyle>
            <a:lvl1pPr>
              <a:defRPr sz="4800"/>
            </a:lvl1pPr>
          </a:lstStyle>
          <a:p>
            <a:r>
              <a:rPr lang="en-US" dirty="0"/>
              <a:t>Click to edit section title</a:t>
            </a:r>
          </a:p>
        </p:txBody>
      </p:sp>
      <p:sp>
        <p:nvSpPr>
          <p:cNvPr id="9" name="Text Placeholder 16">
            <a:extLst>
              <a:ext uri="{FF2B5EF4-FFF2-40B4-BE49-F238E27FC236}">
                <a16:creationId xmlns:a16="http://schemas.microsoft.com/office/drawing/2014/main" id="{D8E70967-02EB-45B3-9FD1-249E827B1794}"/>
              </a:ext>
            </a:extLst>
          </p:cNvPr>
          <p:cNvSpPr>
            <a:spLocks noGrp="1"/>
          </p:cNvSpPr>
          <p:nvPr>
            <p:ph type="body" sz="quarter" idx="11" hasCustomPrompt="1"/>
          </p:nvPr>
        </p:nvSpPr>
        <p:spPr>
          <a:xfrm>
            <a:off x="738191" y="4784726"/>
            <a:ext cx="10529887" cy="1001857"/>
          </a:xfrm>
        </p:spPr>
        <p:txBody>
          <a:bodyPr/>
          <a:lstStyle>
            <a:lvl1pPr marL="0" marR="0" indent="0" algn="l" defTabSz="914400" rtl="0" eaLnBrk="1" fontAlgn="auto" latinLnBrk="0" hangingPunct="1">
              <a:lnSpc>
                <a:spcPct val="90000"/>
              </a:lnSpc>
              <a:spcBef>
                <a:spcPts val="400"/>
              </a:spcBef>
              <a:spcAft>
                <a:spcPts val="400"/>
              </a:spcAft>
              <a:buClr>
                <a:schemeClr val="accent3"/>
              </a:buClr>
              <a:buSzPct val="100000"/>
              <a:buFont typeface="Arial" panose="020B0604020202020204" pitchFamily="34" charset="0"/>
              <a:buNone/>
              <a:tab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400"/>
              </a:spcBef>
              <a:spcAft>
                <a:spcPts val="400"/>
              </a:spcAft>
              <a:buClr>
                <a:schemeClr val="accent3"/>
              </a:buClr>
              <a:buSzPct val="100000"/>
              <a:buFont typeface="Arial" panose="020B0604020202020204" pitchFamily="34" charset="0"/>
              <a:buNone/>
              <a:tabLst/>
              <a:defRPr/>
            </a:pPr>
            <a:r>
              <a:rPr lang="en-US" dirty="0"/>
              <a:t>If changing presenters, enter name, job title, department</a:t>
            </a:r>
          </a:p>
        </p:txBody>
      </p:sp>
      <p:sp>
        <p:nvSpPr>
          <p:cNvPr id="10" name="TextBox 9">
            <a:extLst>
              <a:ext uri="{FF2B5EF4-FFF2-40B4-BE49-F238E27FC236}">
                <a16:creationId xmlns:a16="http://schemas.microsoft.com/office/drawing/2014/main" id="{86FAF1D2-447A-55AB-2E97-896C0223F5FE}"/>
              </a:ext>
            </a:extLst>
          </p:cNvPr>
          <p:cNvSpPr txBox="1"/>
          <p:nvPr userDrawn="1"/>
        </p:nvSpPr>
        <p:spPr>
          <a:xfrm>
            <a:off x="11454586" y="6381941"/>
            <a:ext cx="592255" cy="276999"/>
          </a:xfrm>
          <a:prstGeom prst="rect">
            <a:avLst/>
          </a:prstGeom>
          <a:noFill/>
        </p:spPr>
        <p:txBody>
          <a:bodyPr wrap="square" rtlCol="0" anchor="ctr">
            <a:spAutoFit/>
          </a:bodyPr>
          <a:lstStyle/>
          <a:p>
            <a:pPr algn="ctr"/>
            <a:fld id="{34A5C45A-F1AF-4BA9-A77E-354CA2DC8197}" type="slidenum">
              <a:rPr lang="en-US" sz="1200" i="1" smtClean="0">
                <a:solidFill>
                  <a:schemeClr val="tx1"/>
                </a:solidFill>
              </a:rPr>
              <a:pPr algn="ctr"/>
              <a:t>‹#›</a:t>
            </a:fld>
            <a:endParaRPr lang="en-US" sz="1200" i="1" dirty="0">
              <a:solidFill>
                <a:schemeClr val="tx1"/>
              </a:solidFill>
            </a:endParaRPr>
          </a:p>
        </p:txBody>
      </p:sp>
      <p:pic>
        <p:nvPicPr>
          <p:cNvPr id="7" name="Picture 6">
            <a:extLst>
              <a:ext uri="{FF2B5EF4-FFF2-40B4-BE49-F238E27FC236}">
                <a16:creationId xmlns:a16="http://schemas.microsoft.com/office/drawing/2014/main" id="{93960CBB-2237-4801-B057-8D92D42514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422710" y="6244809"/>
            <a:ext cx="1593254" cy="459761"/>
          </a:xfrm>
          <a:prstGeom prst="rect">
            <a:avLst/>
          </a:prstGeom>
        </p:spPr>
      </p:pic>
      <p:cxnSp>
        <p:nvCxnSpPr>
          <p:cNvPr id="3" name="Straight Connector 2">
            <a:extLst>
              <a:ext uri="{FF2B5EF4-FFF2-40B4-BE49-F238E27FC236}">
                <a16:creationId xmlns:a16="http://schemas.microsoft.com/office/drawing/2014/main" id="{3ECCA588-62C4-D4A3-0F50-EBB4E1CBA2BE}"/>
              </a:ext>
            </a:extLst>
          </p:cNvPr>
          <p:cNvCxnSpPr>
            <a:cxnSpLocks/>
          </p:cNvCxnSpPr>
          <p:nvPr userDrawn="1"/>
        </p:nvCxnSpPr>
        <p:spPr>
          <a:xfrm>
            <a:off x="28314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0866022"/>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625539" y="1409043"/>
            <a:ext cx="5222544" cy="4320760"/>
          </a:xfrm>
          <a:prstGeom prst="rect">
            <a:avLst/>
          </a:prstGeom>
        </p:spPr>
        <p:txBody>
          <a:bodyPr/>
          <a:lstStyle>
            <a:lvl1pPr>
              <a:spcAft>
                <a:spcPts val="400"/>
              </a:spcAft>
              <a:defRPr>
                <a:solidFill>
                  <a:schemeClr val="tx1"/>
                </a:solidFill>
              </a:defRPr>
            </a:lvl1pPr>
            <a:lvl2pPr>
              <a:spcAft>
                <a:spcPts val="400"/>
              </a:spcAft>
              <a:defRPr>
                <a:solidFill>
                  <a:schemeClr val="tx1"/>
                </a:solidFill>
              </a:defRPr>
            </a:lvl2pPr>
            <a:lvl3pPr>
              <a:spcAft>
                <a:spcPts val="400"/>
              </a:spcAft>
              <a:defRPr>
                <a:solidFill>
                  <a:schemeClr val="tx1"/>
                </a:solidFill>
              </a:defRPr>
            </a:lvl3pPr>
            <a:lvl4pPr>
              <a:spcAft>
                <a:spcPts val="400"/>
              </a:spcAft>
              <a:defRPr>
                <a:solidFill>
                  <a:schemeClr val="tx1"/>
                </a:solidFill>
              </a:defRPr>
            </a:lvl4pPr>
            <a:lvl5pPr>
              <a:spcAft>
                <a:spcPts val="400"/>
              </a:spcAft>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2"/>
          </p:nvPr>
        </p:nvSpPr>
        <p:spPr>
          <a:xfrm>
            <a:off x="6176264" y="1405995"/>
            <a:ext cx="5301115" cy="4320760"/>
          </a:xfrm>
          <a:prstGeom prst="rect">
            <a:avLst/>
          </a:prstGeom>
        </p:spPr>
        <p:txBody>
          <a:bodyPr/>
          <a:lstStyle>
            <a:lvl1pPr>
              <a:spcAft>
                <a:spcPts val="400"/>
              </a:spcAft>
              <a:defRPr>
                <a:solidFill>
                  <a:srgbClr val="003087"/>
                </a:solidFill>
              </a:defRPr>
            </a:lvl1pPr>
            <a:lvl2pPr>
              <a:spcAft>
                <a:spcPts val="400"/>
              </a:spcAft>
              <a:defRPr>
                <a:solidFill>
                  <a:srgbClr val="003087"/>
                </a:solidFill>
              </a:defRPr>
            </a:lvl2pPr>
            <a:lvl3pPr>
              <a:spcAft>
                <a:spcPts val="400"/>
              </a:spcAft>
              <a:defRPr>
                <a:solidFill>
                  <a:srgbClr val="003087"/>
                </a:solidFill>
              </a:defRPr>
            </a:lvl3pPr>
            <a:lvl4pPr>
              <a:spcAft>
                <a:spcPts val="400"/>
              </a:spcAft>
              <a:defRPr>
                <a:solidFill>
                  <a:srgbClr val="003087"/>
                </a:solidFill>
              </a:defRPr>
            </a:lvl4pPr>
            <a:lvl5pPr>
              <a:spcAft>
                <a:spcPts val="400"/>
              </a:spcAft>
              <a:defRPr>
                <a:solidFill>
                  <a:srgbClr val="00308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traight Connector 11"/>
          <p:cNvSpPr>
            <a:spLocks noChangeShapeType="1"/>
          </p:cNvSpPr>
          <p:nvPr userDrawn="1"/>
        </p:nvSpPr>
        <p:spPr bwMode="auto">
          <a:xfrm flipV="1">
            <a:off x="580179" y="1125802"/>
            <a:ext cx="10972800" cy="1941"/>
          </a:xfrm>
          <a:prstGeom prst="line">
            <a:avLst/>
          </a:prstGeom>
          <a:noFill/>
          <a:ln w="12700" cap="flat" cmpd="sng" algn="ctr">
            <a:solidFill>
              <a:schemeClr val="accent2"/>
            </a:solidFill>
            <a:prstDash val="solid"/>
            <a:round/>
            <a:headEnd type="none" w="med" len="med"/>
            <a:tailEnd type="none" w="med" len="med"/>
          </a:ln>
          <a:effectLst/>
        </p:spPr>
        <p:txBody>
          <a:bodyPr vert="horz" wrap="square" lIns="121920" tIns="60960" rIns="121920" bIns="60960" anchor="t" compatLnSpc="1"/>
          <a:lstStyle/>
          <a:p>
            <a:endParaRPr lang="en-US" sz="2400" dirty="0"/>
          </a:p>
        </p:txBody>
      </p:sp>
      <p:sp>
        <p:nvSpPr>
          <p:cNvPr id="14" name="Text Placeholder 18"/>
          <p:cNvSpPr>
            <a:spLocks noGrp="1"/>
          </p:cNvSpPr>
          <p:nvPr>
            <p:ph type="body" sz="quarter" idx="10" hasCustomPrompt="1"/>
          </p:nvPr>
        </p:nvSpPr>
        <p:spPr>
          <a:xfrm>
            <a:off x="605111" y="434589"/>
            <a:ext cx="10872268" cy="619847"/>
          </a:xfrm>
          <a:prstGeom prst="rect">
            <a:avLst/>
          </a:prstGeom>
        </p:spPr>
        <p:txBody>
          <a:bodyPr vert="horz"/>
          <a:lstStyle>
            <a:lvl1pPr>
              <a:buNone/>
              <a:defRPr sz="3333">
                <a:solidFill>
                  <a:srgbClr val="0E367A"/>
                </a:solidFill>
              </a:defRPr>
            </a:lvl1pPr>
          </a:lstStyle>
          <a:p>
            <a:pPr lvl="0"/>
            <a:r>
              <a:rPr lang="en-US" dirty="0"/>
              <a:t>Click to edit title</a:t>
            </a:r>
          </a:p>
        </p:txBody>
      </p:sp>
      <p:sp>
        <p:nvSpPr>
          <p:cNvPr id="18" name="Slide Number Placeholder 6"/>
          <p:cNvSpPr>
            <a:spLocks noGrp="1"/>
          </p:cNvSpPr>
          <p:nvPr>
            <p:ph type="sldNum" sz="quarter" idx="4"/>
          </p:nvPr>
        </p:nvSpPr>
        <p:spPr>
          <a:xfrm>
            <a:off x="595299" y="6317555"/>
            <a:ext cx="711200" cy="303163"/>
          </a:xfrm>
          <a:prstGeom prst="rect">
            <a:avLst/>
          </a:prstGeom>
        </p:spPr>
        <p:txBody>
          <a:bodyPr anchor="b"/>
          <a:lstStyle>
            <a:lvl1pPr algn="l">
              <a:defRPr sz="1200">
                <a:solidFill>
                  <a:srgbClr val="5A637A"/>
                </a:solidFill>
              </a:defRPr>
            </a:lvl1pPr>
          </a:lstStyle>
          <a:p>
            <a:fld id="{147C1B20-DEF4-46E3-B77F-0FB6B8193D90}" type="slidenum">
              <a:rPr lang="en-US" smtClean="0"/>
              <a:pPr/>
              <a:t>‹#›</a:t>
            </a:fld>
            <a:endParaRPr lang="en-US" dirty="0"/>
          </a:p>
        </p:txBody>
      </p:sp>
      <p:sp>
        <p:nvSpPr>
          <p:cNvPr id="19" name="TextBox 18"/>
          <p:cNvSpPr txBox="1"/>
          <p:nvPr userDrawn="1"/>
        </p:nvSpPr>
        <p:spPr>
          <a:xfrm>
            <a:off x="2985531" y="6344748"/>
            <a:ext cx="6910599" cy="256545"/>
          </a:xfrm>
          <a:prstGeom prst="rect">
            <a:avLst/>
          </a:prstGeom>
          <a:noFill/>
        </p:spPr>
        <p:txBody>
          <a:bodyPr wrap="square" rtlCol="0">
            <a:spAutoFit/>
          </a:bodyPr>
          <a:lstStyle/>
          <a:p>
            <a:r>
              <a:rPr lang="en-US" sz="1067" dirty="0">
                <a:solidFill>
                  <a:schemeClr val="tx2"/>
                </a:solidFill>
              </a:rPr>
              <a:t>SCAN Health Plan confidential and proprietary information. © 2021 SCAN Health Plan. All rights reserved.</a:t>
            </a:r>
            <a:endParaRPr lang="en-US" sz="1067" dirty="0">
              <a:solidFill>
                <a:schemeClr val="tx2"/>
              </a:solidFill>
              <a:latin typeface="Arial" charset="0"/>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56294" y="6025301"/>
            <a:ext cx="2137140" cy="584508"/>
          </a:xfrm>
          <a:prstGeom prst="rect">
            <a:avLst/>
          </a:prstGeom>
        </p:spPr>
      </p:pic>
    </p:spTree>
    <p:extLst>
      <p:ext uri="{BB962C8B-B14F-4D97-AF65-F5344CB8AC3E}">
        <p14:creationId xmlns:p14="http://schemas.microsoft.com/office/powerpoint/2010/main" val="15141872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01F5F"/>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5" name="Holder 5"/>
          <p:cNvSpPr>
            <a:spLocks noGrp="1"/>
          </p:cNvSpPr>
          <p:nvPr>
            <p:ph type="sldNum" sz="quarter" idx="7"/>
          </p:nvPr>
        </p:nvSpPr>
        <p:spPr/>
        <p:txBody>
          <a:bodyPr lIns="0" tIns="0" rIns="0" bIns="0"/>
          <a:lstStyle>
            <a:lvl1pPr>
              <a:defRPr sz="1200" b="0" i="0">
                <a:solidFill>
                  <a:srgbClr val="5A6279"/>
                </a:solidFill>
                <a:latin typeface="Arial"/>
                <a:cs typeface="Arial"/>
              </a:defRPr>
            </a:lvl1pPr>
          </a:lstStyle>
          <a:p>
            <a:pPr marL="33866">
              <a:spcBef>
                <a:spcPts val="20"/>
              </a:spcBef>
            </a:pPr>
            <a:fld id="{81D60167-4931-47E6-BA6A-407CBD079E47}" type="slidenum">
              <a:rPr lang="en-US" smtClean="0"/>
              <a:pPr marL="33866">
                <a:spcBef>
                  <a:spcPts val="20"/>
                </a:spcBef>
              </a:pPr>
              <a:t>‹#›</a:t>
            </a:fld>
            <a:endParaRPr lang="en-US" dirty="0"/>
          </a:p>
        </p:txBody>
      </p:sp>
    </p:spTree>
    <p:extLst>
      <p:ext uri="{BB962C8B-B14F-4D97-AF65-F5344CB8AC3E}">
        <p14:creationId xmlns:p14="http://schemas.microsoft.com/office/powerpoint/2010/main" val="2042075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01F5F"/>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1" i="0">
                <a:solidFill>
                  <a:srgbClr val="001F5F"/>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6" name="Holder 6"/>
          <p:cNvSpPr>
            <a:spLocks noGrp="1"/>
          </p:cNvSpPr>
          <p:nvPr>
            <p:ph type="sldNum" sz="quarter" idx="7"/>
          </p:nvPr>
        </p:nvSpPr>
        <p:spPr/>
        <p:txBody>
          <a:bodyPr lIns="0" tIns="0" rIns="0" bIns="0"/>
          <a:lstStyle>
            <a:lvl1pPr>
              <a:defRPr sz="1200" b="0" i="0">
                <a:solidFill>
                  <a:srgbClr val="5A6279"/>
                </a:solidFill>
                <a:latin typeface="Arial"/>
                <a:cs typeface="Arial"/>
              </a:defRPr>
            </a:lvl1pPr>
          </a:lstStyle>
          <a:p>
            <a:pPr marL="33866">
              <a:spcBef>
                <a:spcPts val="20"/>
              </a:spcBef>
            </a:pPr>
            <a:fld id="{81D60167-4931-47E6-BA6A-407CBD079E47}" type="slidenum">
              <a:rPr lang="en-US" smtClean="0"/>
              <a:pPr marL="33866">
                <a:spcBef>
                  <a:spcPts val="20"/>
                </a:spcBef>
              </a:pPr>
              <a:t>‹#›</a:t>
            </a:fld>
            <a:endParaRPr lang="en-US" dirty="0"/>
          </a:p>
        </p:txBody>
      </p:sp>
    </p:spTree>
    <p:extLst>
      <p:ext uri="{BB962C8B-B14F-4D97-AF65-F5344CB8AC3E}">
        <p14:creationId xmlns:p14="http://schemas.microsoft.com/office/powerpoint/2010/main" val="1779955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losing Slide">
    <p:bg>
      <p:bgRef idx="1001">
        <a:schemeClr val="bg2"/>
      </p:bgRef>
    </p:bg>
    <p:spTree>
      <p:nvGrpSpPr>
        <p:cNvPr id="1" name=""/>
        <p:cNvGrpSpPr/>
        <p:nvPr/>
      </p:nvGrpSpPr>
      <p:grpSpPr>
        <a:xfrm>
          <a:off x="0" y="0"/>
          <a:ext cx="0" cy="0"/>
          <a:chOff x="0" y="0"/>
          <a:chExt cx="0" cy="0"/>
        </a:xfrm>
      </p:grpSpPr>
      <p:sp>
        <p:nvSpPr>
          <p:cNvPr id="12" name="Rectangle: Single Corner Rounded 11">
            <a:extLst>
              <a:ext uri="{FF2B5EF4-FFF2-40B4-BE49-F238E27FC236}">
                <a16:creationId xmlns:a16="http://schemas.microsoft.com/office/drawing/2014/main" id="{964F28E1-8593-CF36-B8F1-6003B63543A2}"/>
              </a:ext>
            </a:extLst>
          </p:cNvPr>
          <p:cNvSpPr/>
          <p:nvPr userDrawn="1"/>
        </p:nvSpPr>
        <p:spPr>
          <a:xfrm rot="16200000">
            <a:off x="11432063" y="6094889"/>
            <a:ext cx="662703" cy="882569"/>
          </a:xfrm>
          <a:prstGeom prst="round1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Box 9">
            <a:extLst>
              <a:ext uri="{FF2B5EF4-FFF2-40B4-BE49-F238E27FC236}">
                <a16:creationId xmlns:a16="http://schemas.microsoft.com/office/drawing/2014/main" id="{86FAF1D2-447A-55AB-2E97-896C0223F5FE}"/>
              </a:ext>
            </a:extLst>
          </p:cNvPr>
          <p:cNvSpPr txBox="1"/>
          <p:nvPr userDrawn="1"/>
        </p:nvSpPr>
        <p:spPr>
          <a:xfrm>
            <a:off x="11454586" y="6381941"/>
            <a:ext cx="592255" cy="276999"/>
          </a:xfrm>
          <a:prstGeom prst="rect">
            <a:avLst/>
          </a:prstGeom>
          <a:noFill/>
        </p:spPr>
        <p:txBody>
          <a:bodyPr wrap="square" rtlCol="0" anchor="ctr">
            <a:spAutoFit/>
          </a:bodyPr>
          <a:lstStyle/>
          <a:p>
            <a:pPr algn="ctr"/>
            <a:fld id="{34A5C45A-F1AF-4BA9-A77E-354CA2DC8197}" type="slidenum">
              <a:rPr lang="en-US" sz="1200" i="1" smtClean="0">
                <a:solidFill>
                  <a:schemeClr val="tx1"/>
                </a:solidFill>
              </a:rPr>
              <a:pPr algn="ctr"/>
              <a:t>‹#›</a:t>
            </a:fld>
            <a:endParaRPr lang="en-US" sz="1200" i="1" dirty="0">
              <a:solidFill>
                <a:schemeClr val="tx1"/>
              </a:solidFill>
            </a:endParaRPr>
          </a:p>
        </p:txBody>
      </p:sp>
      <p:pic>
        <p:nvPicPr>
          <p:cNvPr id="7" name="Picture 6">
            <a:extLst>
              <a:ext uri="{FF2B5EF4-FFF2-40B4-BE49-F238E27FC236}">
                <a16:creationId xmlns:a16="http://schemas.microsoft.com/office/drawing/2014/main" id="{93960CBB-2237-4801-B057-8D92D42514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566168" y="937087"/>
            <a:ext cx="7081128" cy="2043383"/>
          </a:xfrm>
          <a:prstGeom prst="rect">
            <a:avLst/>
          </a:prstGeom>
        </p:spPr>
      </p:pic>
      <p:cxnSp>
        <p:nvCxnSpPr>
          <p:cNvPr id="3" name="Straight Connector 2">
            <a:extLst>
              <a:ext uri="{FF2B5EF4-FFF2-40B4-BE49-F238E27FC236}">
                <a16:creationId xmlns:a16="http://schemas.microsoft.com/office/drawing/2014/main" id="{3ECCA588-62C4-D4A3-0F50-EBB4E1CBA2BE}"/>
              </a:ext>
            </a:extLst>
          </p:cNvPr>
          <p:cNvCxnSpPr>
            <a:cxnSpLocks/>
          </p:cNvCxnSpPr>
          <p:nvPr userDrawn="1"/>
        </p:nvCxnSpPr>
        <p:spPr>
          <a:xfrm>
            <a:off x="28314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descr="Icon&#10;&#10;Description automatically generated">
            <a:extLst>
              <a:ext uri="{FF2B5EF4-FFF2-40B4-BE49-F238E27FC236}">
                <a16:creationId xmlns:a16="http://schemas.microsoft.com/office/drawing/2014/main" id="{67A1F7F4-4566-839C-1AEC-94129B64F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9758" y="4626178"/>
            <a:ext cx="357927" cy="359086"/>
          </a:xfrm>
          <a:prstGeom prst="rect">
            <a:avLst/>
          </a:prstGeom>
        </p:spPr>
      </p:pic>
      <p:pic>
        <p:nvPicPr>
          <p:cNvPr id="15" name="Picture 14" descr="Icon&#10;&#10;Description automatically generated">
            <a:extLst>
              <a:ext uri="{FF2B5EF4-FFF2-40B4-BE49-F238E27FC236}">
                <a16:creationId xmlns:a16="http://schemas.microsoft.com/office/drawing/2014/main" id="{C4EB4393-9990-3ED1-91EF-78382DC8A0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8871" y="4618126"/>
            <a:ext cx="388621" cy="388621"/>
          </a:xfrm>
          <a:prstGeom prst="rect">
            <a:avLst/>
          </a:prstGeom>
        </p:spPr>
      </p:pic>
      <p:pic>
        <p:nvPicPr>
          <p:cNvPr id="16" name="Picture 15" descr="Logo&#10;&#10;Description automatically generated">
            <a:extLst>
              <a:ext uri="{FF2B5EF4-FFF2-40B4-BE49-F238E27FC236}">
                <a16:creationId xmlns:a16="http://schemas.microsoft.com/office/drawing/2014/main" id="{CFF6E0D7-3442-A799-3DD0-1F867E1CC1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976" y="4506251"/>
            <a:ext cx="609723" cy="609723"/>
          </a:xfrm>
          <a:prstGeom prst="rect">
            <a:avLst/>
          </a:prstGeom>
        </p:spPr>
      </p:pic>
      <p:sp>
        <p:nvSpPr>
          <p:cNvPr id="13" name="TextBox 12">
            <a:extLst>
              <a:ext uri="{FF2B5EF4-FFF2-40B4-BE49-F238E27FC236}">
                <a16:creationId xmlns:a16="http://schemas.microsoft.com/office/drawing/2014/main" id="{095C38F1-362C-6E4E-3B21-77174868538A}"/>
              </a:ext>
            </a:extLst>
          </p:cNvPr>
          <p:cNvSpPr txBox="1"/>
          <p:nvPr/>
        </p:nvSpPr>
        <p:spPr>
          <a:xfrm>
            <a:off x="5917217" y="4498679"/>
            <a:ext cx="2120496" cy="622140"/>
          </a:xfrm>
          <a:prstGeom prst="rect">
            <a:avLst/>
          </a:prstGeom>
        </p:spPr>
        <p:txBody>
          <a:bodyPr wrap="none" rtlCol="0" anchor="ctr">
            <a:normAutofit/>
          </a:bodyPr>
          <a:lstStyle/>
          <a:p>
            <a:r>
              <a:rPr lang="en-US" sz="2200" dirty="0">
                <a:solidFill>
                  <a:schemeClr val="tx1"/>
                </a:solidFill>
              </a:rPr>
              <a:t>@CalOptima</a:t>
            </a:r>
          </a:p>
        </p:txBody>
      </p:sp>
      <p:sp>
        <p:nvSpPr>
          <p:cNvPr id="17" name="TextBox 16">
            <a:extLst>
              <a:ext uri="{FF2B5EF4-FFF2-40B4-BE49-F238E27FC236}">
                <a16:creationId xmlns:a16="http://schemas.microsoft.com/office/drawing/2014/main" id="{78781E0E-0D70-EE75-F93D-5E6647425745}"/>
              </a:ext>
            </a:extLst>
          </p:cNvPr>
          <p:cNvSpPr txBox="1"/>
          <p:nvPr/>
        </p:nvSpPr>
        <p:spPr>
          <a:xfrm>
            <a:off x="4082458" y="4023506"/>
            <a:ext cx="4140909" cy="629711"/>
          </a:xfrm>
          <a:prstGeom prst="rect">
            <a:avLst/>
          </a:prstGeom>
        </p:spPr>
        <p:txBody>
          <a:bodyPr wrap="none" rtlCol="0" anchor="ctr">
            <a:noAutofit/>
          </a:bodyPr>
          <a:lstStyle/>
          <a:p>
            <a:pPr algn="ctr"/>
            <a:r>
              <a:rPr lang="en-US" sz="2200" dirty="0">
                <a:solidFill>
                  <a:schemeClr val="tx1"/>
                </a:solidFill>
              </a:rPr>
              <a:t>www.caloptima.org</a:t>
            </a:r>
          </a:p>
        </p:txBody>
      </p:sp>
      <p:sp>
        <p:nvSpPr>
          <p:cNvPr id="18" name="TextBox 17">
            <a:extLst>
              <a:ext uri="{FF2B5EF4-FFF2-40B4-BE49-F238E27FC236}">
                <a16:creationId xmlns:a16="http://schemas.microsoft.com/office/drawing/2014/main" id="{5F7194C1-1D0B-CC67-772A-1B6D18E00419}"/>
              </a:ext>
            </a:extLst>
          </p:cNvPr>
          <p:cNvSpPr txBox="1"/>
          <p:nvPr/>
        </p:nvSpPr>
        <p:spPr>
          <a:xfrm>
            <a:off x="4082458" y="3600905"/>
            <a:ext cx="4140909" cy="629711"/>
          </a:xfrm>
          <a:prstGeom prst="rect">
            <a:avLst/>
          </a:prstGeom>
        </p:spPr>
        <p:txBody>
          <a:bodyPr wrap="none" rtlCol="0" anchor="ctr">
            <a:noAutofit/>
          </a:bodyPr>
          <a:lstStyle/>
          <a:p>
            <a:pPr algn="ctr"/>
            <a:r>
              <a:rPr lang="en-US" sz="2800" dirty="0">
                <a:solidFill>
                  <a:schemeClr val="tx1"/>
                </a:solidFill>
              </a:rPr>
              <a:t>Stay Connected With Us</a:t>
            </a:r>
          </a:p>
        </p:txBody>
      </p:sp>
    </p:spTree>
    <p:extLst>
      <p:ext uri="{BB962C8B-B14F-4D97-AF65-F5344CB8AC3E}">
        <p14:creationId xmlns:p14="http://schemas.microsoft.com/office/powerpoint/2010/main" val="184712534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675E2D-A463-A99F-83E2-956250B4D3E9}"/>
              </a:ext>
            </a:extLst>
          </p:cNvPr>
          <p:cNvSpPr/>
          <p:nvPr userDrawn="1"/>
        </p:nvSpPr>
        <p:spPr>
          <a:xfrm>
            <a:off x="9245601" y="0"/>
            <a:ext cx="2946400" cy="6858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dirty="0"/>
          </a:p>
        </p:txBody>
      </p:sp>
      <p:pic>
        <p:nvPicPr>
          <p:cNvPr id="10" name="Picture 9">
            <a:extLst>
              <a:ext uri="{FF2B5EF4-FFF2-40B4-BE49-F238E27FC236}">
                <a16:creationId xmlns:a16="http://schemas.microsoft.com/office/drawing/2014/main" id="{C5B0C151-3849-4FA4-A37C-943D0B2F42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38190" y="675829"/>
            <a:ext cx="5522987" cy="1395987"/>
          </a:xfrm>
          <a:prstGeom prst="rect">
            <a:avLst/>
          </a:prstGeom>
        </p:spPr>
      </p:pic>
      <p:sp>
        <p:nvSpPr>
          <p:cNvPr id="17" name="Text Placeholder 16">
            <a:extLst>
              <a:ext uri="{FF2B5EF4-FFF2-40B4-BE49-F238E27FC236}">
                <a16:creationId xmlns:a16="http://schemas.microsoft.com/office/drawing/2014/main" id="{F33A105D-2A5B-4617-A2EE-A7E9F80C8B11}"/>
              </a:ext>
            </a:extLst>
          </p:cNvPr>
          <p:cNvSpPr>
            <a:spLocks noGrp="1"/>
          </p:cNvSpPr>
          <p:nvPr>
            <p:ph type="body" sz="quarter" idx="11" hasCustomPrompt="1"/>
          </p:nvPr>
        </p:nvSpPr>
        <p:spPr>
          <a:xfrm>
            <a:off x="738191" y="4784725"/>
            <a:ext cx="8246783" cy="1588350"/>
          </a:xfrm>
        </p:spPr>
        <p:txBody>
          <a:bodyPr>
            <a:noAutofit/>
          </a:bodyPr>
          <a:lstStyle>
            <a:lvl1pPr marL="0" marR="0" indent="0" algn="l" defTabSz="914400" rtl="0" eaLnBrk="1" fontAlgn="auto" latinLnBrk="0" hangingPunct="1">
              <a:lnSpc>
                <a:spcPct val="90000"/>
              </a:lnSpc>
              <a:spcBef>
                <a:spcPts val="400"/>
              </a:spcBef>
              <a:spcAft>
                <a:spcPts val="400"/>
              </a:spcAft>
              <a:buClr>
                <a:schemeClr val="accent3"/>
              </a:buClr>
              <a:buSzPct val="100000"/>
              <a:buFont typeface="Arial" panose="020B0604020202020204" pitchFamily="34" charset="0"/>
              <a:buNone/>
              <a:tabLst/>
              <a:defRPr sz="2000">
                <a:latin typeface="Noto Sans" panose="020B0502040504020204" pitchFamily="34"/>
                <a:ea typeface="Noto Sans" panose="020B0502040504020204" pitchFamily="34"/>
                <a:cs typeface="Noto Sans" panose="020B0502040504020204" pitchFamily="34"/>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400"/>
              </a:spcBef>
              <a:spcAft>
                <a:spcPts val="400"/>
              </a:spcAft>
              <a:buClr>
                <a:schemeClr val="accent3"/>
              </a:buClr>
              <a:buSzPct val="100000"/>
              <a:buFont typeface="Arial" panose="020B0604020202020204" pitchFamily="34" charset="0"/>
              <a:buNone/>
              <a:tabLst/>
              <a:defRPr/>
            </a:pPr>
            <a:r>
              <a:rPr lang="en-US" dirty="0"/>
              <a:t>Click to edit meeting title</a:t>
            </a:r>
            <a:br>
              <a:rPr lang="en-US" dirty="0"/>
            </a:br>
            <a:r>
              <a:rPr lang="en-US" dirty="0"/>
              <a:t>Month 01, 2022</a:t>
            </a:r>
            <a:br>
              <a:rPr lang="en-US" dirty="0"/>
            </a:br>
            <a:br>
              <a:rPr lang="en-US" dirty="0"/>
            </a:br>
            <a:r>
              <a:rPr lang="en-US" dirty="0"/>
              <a:t>Enter your name, job title, department</a:t>
            </a:r>
          </a:p>
        </p:txBody>
      </p:sp>
      <p:sp>
        <p:nvSpPr>
          <p:cNvPr id="3" name="Title 2">
            <a:extLst>
              <a:ext uri="{FF2B5EF4-FFF2-40B4-BE49-F238E27FC236}">
                <a16:creationId xmlns:a16="http://schemas.microsoft.com/office/drawing/2014/main" id="{7228F949-6BB1-44F6-8AE2-48AC7F4BABEA}"/>
              </a:ext>
            </a:extLst>
          </p:cNvPr>
          <p:cNvSpPr>
            <a:spLocks noGrp="1"/>
          </p:cNvSpPr>
          <p:nvPr>
            <p:ph type="title" hasCustomPrompt="1"/>
          </p:nvPr>
        </p:nvSpPr>
        <p:spPr>
          <a:xfrm>
            <a:off x="738191" y="2586182"/>
            <a:ext cx="8246783" cy="2071546"/>
          </a:xfrm>
        </p:spPr>
        <p:txBody>
          <a:bodyPr/>
          <a:lstStyle>
            <a:lvl1pPr>
              <a:defRPr sz="3600">
                <a:solidFill>
                  <a:schemeClr val="accent3"/>
                </a:solidFill>
                <a:latin typeface="Noto Sans" panose="020B0502040504020204" pitchFamily="34"/>
                <a:ea typeface="Noto Sans" panose="020B0502040504020204" pitchFamily="34"/>
                <a:cs typeface="Noto Sans" panose="020B0502040504020204" pitchFamily="34"/>
              </a:defRPr>
            </a:lvl1pPr>
          </a:lstStyle>
          <a:p>
            <a:r>
              <a:rPr lang="en-US" dirty="0"/>
              <a:t>Click to edit presentation title</a:t>
            </a:r>
          </a:p>
        </p:txBody>
      </p:sp>
      <p:sp>
        <p:nvSpPr>
          <p:cNvPr id="4" name="TextBox 3">
            <a:extLst>
              <a:ext uri="{FF2B5EF4-FFF2-40B4-BE49-F238E27FC236}">
                <a16:creationId xmlns:a16="http://schemas.microsoft.com/office/drawing/2014/main" id="{5C0FADB9-8779-AD09-50CD-9372E44ADA62}"/>
              </a:ext>
            </a:extLst>
          </p:cNvPr>
          <p:cNvSpPr txBox="1"/>
          <p:nvPr userDrawn="1"/>
        </p:nvSpPr>
        <p:spPr>
          <a:xfrm>
            <a:off x="9537701" y="657463"/>
            <a:ext cx="2349500" cy="5715613"/>
          </a:xfrm>
          <a:prstGeom prst="rect">
            <a:avLst/>
          </a:prstGeom>
        </p:spPr>
        <p:txBody>
          <a:bodyPr wrap="square" rtlCol="0" anchor="ctr">
            <a:normAutofit/>
          </a:bodyPr>
          <a:lstStyle/>
          <a:p>
            <a:pPr algn="l"/>
            <a:endParaRPr lang="en-US" sz="1400" dirty="0"/>
          </a:p>
        </p:txBody>
      </p:sp>
      <p:sp>
        <p:nvSpPr>
          <p:cNvPr id="11" name="TextBox 10">
            <a:extLst>
              <a:ext uri="{FF2B5EF4-FFF2-40B4-BE49-F238E27FC236}">
                <a16:creationId xmlns:a16="http://schemas.microsoft.com/office/drawing/2014/main" id="{548653C3-74BC-B089-D9C2-E2B87AA636CD}"/>
              </a:ext>
            </a:extLst>
          </p:cNvPr>
          <p:cNvSpPr txBox="1"/>
          <p:nvPr userDrawn="1"/>
        </p:nvSpPr>
        <p:spPr>
          <a:xfrm>
            <a:off x="11454586" y="6381941"/>
            <a:ext cx="592255" cy="276999"/>
          </a:xfrm>
          <a:prstGeom prst="rect">
            <a:avLst/>
          </a:prstGeom>
          <a:noFill/>
        </p:spPr>
        <p:txBody>
          <a:bodyPr wrap="square" rtlCol="0" anchor="ctr">
            <a:spAutoFit/>
          </a:bodyPr>
          <a:lstStyle/>
          <a:p>
            <a:pPr algn="ctr"/>
            <a:fld id="{34A5C45A-F1AF-4BA9-A77E-354CA2DC8197}" type="slidenum">
              <a:rPr lang="en-US" sz="1200" i="1" smtClean="0">
                <a:solidFill>
                  <a:schemeClr val="bg1"/>
                </a:solidFill>
              </a:rPr>
              <a:pPr algn="ctr"/>
              <a:t>‹#›</a:t>
            </a:fld>
            <a:endParaRPr lang="en-US" sz="1200" i="1" dirty="0">
              <a:solidFill>
                <a:schemeClr val="bg1"/>
              </a:solidFill>
            </a:endParaRPr>
          </a:p>
        </p:txBody>
      </p:sp>
      <p:sp>
        <p:nvSpPr>
          <p:cNvPr id="9" name="TextBox 8">
            <a:extLst>
              <a:ext uri="{FF2B5EF4-FFF2-40B4-BE49-F238E27FC236}">
                <a16:creationId xmlns:a16="http://schemas.microsoft.com/office/drawing/2014/main" id="{7C9B2D5A-356A-92EF-431E-1688AFFB2F7F}"/>
              </a:ext>
            </a:extLst>
          </p:cNvPr>
          <p:cNvSpPr txBox="1"/>
          <p:nvPr userDrawn="1"/>
        </p:nvSpPr>
        <p:spPr>
          <a:xfrm>
            <a:off x="6096000" y="6501284"/>
            <a:ext cx="2888973" cy="256868"/>
          </a:xfrm>
          <a:prstGeom prst="rect">
            <a:avLst/>
          </a:prstGeom>
        </p:spPr>
        <p:txBody>
          <a:bodyPr wrap="square" rtlCol="0" anchor="ctr">
            <a:normAutofit/>
          </a:bodyPr>
          <a:lstStyle/>
          <a:p>
            <a:pPr algn="r"/>
            <a:r>
              <a:rPr lang="en-US" sz="800" dirty="0"/>
              <a:t>CalOptima Health, A Public Agency</a:t>
            </a:r>
          </a:p>
        </p:txBody>
      </p:sp>
      <p:sp>
        <p:nvSpPr>
          <p:cNvPr id="12" name="TextBox 11">
            <a:extLst>
              <a:ext uri="{FF2B5EF4-FFF2-40B4-BE49-F238E27FC236}">
                <a16:creationId xmlns:a16="http://schemas.microsoft.com/office/drawing/2014/main" id="{F14846DD-9D1D-8369-F8F5-B982D0803156}"/>
              </a:ext>
            </a:extLst>
          </p:cNvPr>
          <p:cNvSpPr txBox="1"/>
          <p:nvPr userDrawn="1"/>
        </p:nvSpPr>
        <p:spPr>
          <a:xfrm>
            <a:off x="9537701" y="302149"/>
            <a:ext cx="2349500" cy="6181725"/>
          </a:xfrm>
          <a:prstGeom prst="rect">
            <a:avLst/>
          </a:prstGeom>
        </p:spPr>
        <p:txBody>
          <a:bodyPr wrap="square" rtlCol="0" anchor="ctr">
            <a:noAutofit/>
          </a:bodyPr>
          <a:lstStyle/>
          <a:p>
            <a:pPr algn="l"/>
            <a:r>
              <a:rPr lang="en-US" sz="2400" dirty="0">
                <a:solidFill>
                  <a:schemeClr val="bg1"/>
                </a:solidFill>
              </a:rPr>
              <a:t>Our Mission​</a:t>
            </a:r>
            <a:br>
              <a:rPr lang="en-US" sz="2400" dirty="0">
                <a:solidFill>
                  <a:schemeClr val="bg1"/>
                </a:solidFill>
              </a:rPr>
            </a:br>
            <a:r>
              <a:rPr lang="en-US" sz="1400" dirty="0">
                <a:solidFill>
                  <a:schemeClr val="bg1"/>
                </a:solidFill>
              </a:rPr>
              <a:t>To serve member health with excellence and dignity, respecting the value and needs of each person.​</a:t>
            </a:r>
          </a:p>
          <a:p>
            <a:pPr algn="l"/>
            <a:endParaRPr lang="en-US" sz="1400" dirty="0">
              <a:solidFill>
                <a:schemeClr val="bg1"/>
              </a:solidFill>
            </a:endParaRPr>
          </a:p>
          <a:p>
            <a:pPr algn="l"/>
            <a:r>
              <a:rPr lang="en-US" sz="2400" dirty="0">
                <a:solidFill>
                  <a:schemeClr val="bg1"/>
                </a:solidFill>
              </a:rPr>
              <a:t>Our Vision</a:t>
            </a:r>
            <a:br>
              <a:rPr lang="en-US" sz="1400" dirty="0">
                <a:solidFill>
                  <a:schemeClr val="bg1"/>
                </a:solidFill>
              </a:rPr>
            </a:br>
            <a:r>
              <a:rPr lang="en-US" sz="1400" dirty="0">
                <a:solidFill>
                  <a:schemeClr val="bg1"/>
                </a:solidFill>
              </a:rPr>
              <a:t>By 2027, remove barriers to health care access for our members, implement same-day treatment authorizations and </a:t>
            </a:r>
            <a:br>
              <a:rPr lang="en-US" sz="1400" dirty="0">
                <a:solidFill>
                  <a:schemeClr val="bg1"/>
                </a:solidFill>
              </a:rPr>
            </a:br>
            <a:r>
              <a:rPr lang="en-US" sz="1400" dirty="0">
                <a:solidFill>
                  <a:schemeClr val="bg1"/>
                </a:solidFill>
              </a:rPr>
              <a:t>real-time claims payments for our providers, and annually assess members’ social determinants of health.</a:t>
            </a:r>
          </a:p>
        </p:txBody>
      </p:sp>
    </p:spTree>
    <p:extLst>
      <p:ext uri="{BB962C8B-B14F-4D97-AF65-F5344CB8AC3E}">
        <p14:creationId xmlns:p14="http://schemas.microsoft.com/office/powerpoint/2010/main" val="4044228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CEE30E31-E5D2-779F-7A14-F8C64C28DFC5}"/>
              </a:ext>
            </a:extLst>
          </p:cNvPr>
          <p:cNvSpPr/>
          <p:nvPr userDrawn="1"/>
        </p:nvSpPr>
        <p:spPr>
          <a:xfrm rot="16200000">
            <a:off x="11419363" y="6095874"/>
            <a:ext cx="662703" cy="882569"/>
          </a:xfrm>
          <a:prstGeom prst="round1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Content Placeholder 2">
            <a:extLst>
              <a:ext uri="{FF2B5EF4-FFF2-40B4-BE49-F238E27FC236}">
                <a16:creationId xmlns:a16="http://schemas.microsoft.com/office/drawing/2014/main" id="{0B5FAB35-EE18-49F2-809D-5DB0BBFD7C8C}"/>
              </a:ext>
            </a:extLst>
          </p:cNvPr>
          <p:cNvSpPr>
            <a:spLocks noGrp="1"/>
          </p:cNvSpPr>
          <p:nvPr>
            <p:ph idx="1" hasCustomPrompt="1"/>
          </p:nvPr>
        </p:nvSpPr>
        <p:spPr/>
        <p:txBody>
          <a:bodyPr>
            <a:noAutofit/>
          </a:bodyPr>
          <a:lstStyle>
            <a:lvl1pPr>
              <a:defRPr/>
            </a:lvl1pPr>
          </a:lstStyle>
          <a:p>
            <a:pPr lvl="0"/>
            <a:r>
              <a:rPr lang="en-US" dirty="0"/>
              <a:t>Click to edit slide text</a:t>
            </a:r>
          </a:p>
          <a:p>
            <a:pPr lvl="1"/>
            <a:r>
              <a:rPr lang="en-US" dirty="0"/>
              <a:t>Second level</a:t>
            </a:r>
          </a:p>
          <a:p>
            <a:pPr lvl="2"/>
            <a:r>
              <a:rPr lang="en-US" dirty="0"/>
              <a:t>Third level</a:t>
            </a:r>
          </a:p>
          <a:p>
            <a:pPr lvl="3"/>
            <a:r>
              <a:rPr lang="en-US" dirty="0"/>
              <a:t>Fourth level</a:t>
            </a:r>
          </a:p>
        </p:txBody>
      </p:sp>
      <p:sp>
        <p:nvSpPr>
          <p:cNvPr id="10" name="Title Placeholder 1">
            <a:extLst>
              <a:ext uri="{FF2B5EF4-FFF2-40B4-BE49-F238E27FC236}">
                <a16:creationId xmlns:a16="http://schemas.microsoft.com/office/drawing/2014/main" id="{32128C67-198F-4D70-B319-5380B5DF6FCB}"/>
              </a:ext>
            </a:extLst>
          </p:cNvPr>
          <p:cNvSpPr>
            <a:spLocks noGrp="1"/>
          </p:cNvSpPr>
          <p:nvPr>
            <p:ph type="title" hasCustomPrompt="1"/>
          </p:nvPr>
        </p:nvSpPr>
        <p:spPr>
          <a:xfrm>
            <a:off x="838200" y="238125"/>
            <a:ext cx="10515600" cy="1001857"/>
          </a:xfrm>
          <a:prstGeom prst="rect">
            <a:avLst/>
          </a:prstGeom>
        </p:spPr>
        <p:txBody>
          <a:bodyPr vert="horz" lIns="91440" tIns="45720" rIns="91440" bIns="45720" rtlCol="0" anchor="b">
            <a:noAutofit/>
          </a:bodyPr>
          <a:lstStyle>
            <a:lvl1pPr>
              <a:defRPr sz="3600">
                <a:solidFill>
                  <a:schemeClr val="accent3"/>
                </a:solidFill>
              </a:defRPr>
            </a:lvl1pPr>
          </a:lstStyle>
          <a:p>
            <a:r>
              <a:rPr lang="en-US" dirty="0"/>
              <a:t>Click to edit slide title</a:t>
            </a:r>
          </a:p>
        </p:txBody>
      </p:sp>
      <p:pic>
        <p:nvPicPr>
          <p:cNvPr id="11" name="Picture 10">
            <a:extLst>
              <a:ext uri="{FF2B5EF4-FFF2-40B4-BE49-F238E27FC236}">
                <a16:creationId xmlns:a16="http://schemas.microsoft.com/office/drawing/2014/main" id="{775FB478-4C1D-4160-BB0A-D4A354BFEF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005389" y="6244808"/>
            <a:ext cx="1988275" cy="502555"/>
          </a:xfrm>
          <a:prstGeom prst="rect">
            <a:avLst/>
          </a:prstGeom>
        </p:spPr>
      </p:pic>
      <p:sp>
        <p:nvSpPr>
          <p:cNvPr id="14" name="TextBox 13">
            <a:extLst>
              <a:ext uri="{FF2B5EF4-FFF2-40B4-BE49-F238E27FC236}">
                <a16:creationId xmlns:a16="http://schemas.microsoft.com/office/drawing/2014/main" id="{EAD5F6A3-2278-4892-B246-6BF946201841}"/>
              </a:ext>
            </a:extLst>
          </p:cNvPr>
          <p:cNvSpPr txBox="1"/>
          <p:nvPr userDrawn="1"/>
        </p:nvSpPr>
        <p:spPr>
          <a:xfrm>
            <a:off x="11454586" y="6381941"/>
            <a:ext cx="592255" cy="276999"/>
          </a:xfrm>
          <a:prstGeom prst="rect">
            <a:avLst/>
          </a:prstGeom>
          <a:noFill/>
        </p:spPr>
        <p:txBody>
          <a:bodyPr wrap="square" rtlCol="0" anchor="ctr">
            <a:spAutoFit/>
          </a:bodyPr>
          <a:lstStyle/>
          <a:p>
            <a:pPr algn="ctr"/>
            <a:fld id="{34A5C45A-F1AF-4BA9-A77E-354CA2DC8197}" type="slidenum">
              <a:rPr lang="en-US" sz="1200" i="1" smtClean="0">
                <a:solidFill>
                  <a:schemeClr val="bg1"/>
                </a:solidFill>
              </a:rPr>
              <a:pPr algn="ctr"/>
              <a:t>‹#›</a:t>
            </a:fld>
            <a:endParaRPr lang="en-US" sz="1200" i="1" dirty="0">
              <a:solidFill>
                <a:schemeClr val="bg1"/>
              </a:solidFill>
            </a:endParaRPr>
          </a:p>
        </p:txBody>
      </p:sp>
      <p:sp>
        <p:nvSpPr>
          <p:cNvPr id="4" name="Text Placeholder 3">
            <a:extLst>
              <a:ext uri="{FF2B5EF4-FFF2-40B4-BE49-F238E27FC236}">
                <a16:creationId xmlns:a16="http://schemas.microsoft.com/office/drawing/2014/main" id="{CDA57763-F9C1-4879-A5DF-053ABE637FD7}"/>
              </a:ext>
            </a:extLst>
          </p:cNvPr>
          <p:cNvSpPr>
            <a:spLocks noGrp="1"/>
          </p:cNvSpPr>
          <p:nvPr>
            <p:ph type="body" sz="quarter" idx="10" hasCustomPrompt="1"/>
          </p:nvPr>
        </p:nvSpPr>
        <p:spPr>
          <a:xfrm>
            <a:off x="838203" y="6244808"/>
            <a:ext cx="7246752" cy="467627"/>
          </a:xfrm>
        </p:spPr>
        <p:txBody>
          <a:bodyPr anchor="b">
            <a:noAutofit/>
          </a:bodyPr>
          <a:lstStyle>
            <a:lvl1pPr marL="0" marR="0" indent="0" algn="l" defTabSz="914400" rtl="0" eaLnBrk="1" fontAlgn="auto" latinLnBrk="0" hangingPunct="1">
              <a:lnSpc>
                <a:spcPct val="90000"/>
              </a:lnSpc>
              <a:spcBef>
                <a:spcPts val="400"/>
              </a:spcBef>
              <a:spcAft>
                <a:spcPts val="400"/>
              </a:spcAft>
              <a:buClr>
                <a:schemeClr val="accent3"/>
              </a:buClr>
              <a:buSzPct val="100000"/>
              <a:buFont typeface="Arial" panose="020B0604020202020204" pitchFamily="34" charset="0"/>
              <a:buNone/>
              <a:tabLst/>
              <a:defRPr sz="1200">
                <a:solidFill>
                  <a:schemeClr val="tx1"/>
                </a:solidFill>
              </a:defRPr>
            </a:lvl1pPr>
          </a:lstStyle>
          <a:p>
            <a:pPr marL="0" marR="0" lvl="0" indent="0" algn="l" defTabSz="914400" rtl="0" eaLnBrk="1" fontAlgn="auto" latinLnBrk="0" hangingPunct="1">
              <a:lnSpc>
                <a:spcPct val="90000"/>
              </a:lnSpc>
              <a:spcBef>
                <a:spcPts val="400"/>
              </a:spcBef>
              <a:spcAft>
                <a:spcPts val="400"/>
              </a:spcAft>
              <a:buClr>
                <a:schemeClr val="accent3"/>
              </a:buClr>
              <a:buSzPct val="100000"/>
              <a:buFont typeface="Arial" panose="020B0604020202020204" pitchFamily="34" charset="0"/>
              <a:buNone/>
              <a:tabLst/>
              <a:defRPr/>
            </a:pPr>
            <a:r>
              <a:rPr lang="en-US" dirty="0"/>
              <a:t>Click to add footnote text</a:t>
            </a:r>
          </a:p>
        </p:txBody>
      </p:sp>
      <p:sp>
        <p:nvSpPr>
          <p:cNvPr id="9" name="Rectangle 8">
            <a:extLst>
              <a:ext uri="{FF2B5EF4-FFF2-40B4-BE49-F238E27FC236}">
                <a16:creationId xmlns:a16="http://schemas.microsoft.com/office/drawing/2014/main" id="{6D8D3CD5-6C52-4F3A-22FF-D7088257E316}"/>
              </a:ext>
            </a:extLst>
          </p:cNvPr>
          <p:cNvSpPr/>
          <p:nvPr userDrawn="1"/>
        </p:nvSpPr>
        <p:spPr>
          <a:xfrm>
            <a:off x="0" y="0"/>
            <a:ext cx="279400" cy="6858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526852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Slide">
    <p:bg>
      <p:bgPr>
        <a:solidFill>
          <a:srgbClr val="00B050"/>
        </a:solidFill>
        <a:effectLst/>
      </p:bgPr>
    </p:bg>
    <p:spTree>
      <p:nvGrpSpPr>
        <p:cNvPr id="1" name=""/>
        <p:cNvGrpSpPr/>
        <p:nvPr/>
      </p:nvGrpSpPr>
      <p:grpSpPr>
        <a:xfrm>
          <a:off x="0" y="0"/>
          <a:ext cx="0" cy="0"/>
          <a:chOff x="0" y="0"/>
          <a:chExt cx="0" cy="0"/>
        </a:xfrm>
      </p:grpSpPr>
      <p:sp>
        <p:nvSpPr>
          <p:cNvPr id="12" name="Rectangle: Single Corner Rounded 11">
            <a:extLst>
              <a:ext uri="{FF2B5EF4-FFF2-40B4-BE49-F238E27FC236}">
                <a16:creationId xmlns:a16="http://schemas.microsoft.com/office/drawing/2014/main" id="{964F28E1-8593-CF36-B8F1-6003B63543A2}"/>
              </a:ext>
            </a:extLst>
          </p:cNvPr>
          <p:cNvSpPr/>
          <p:nvPr userDrawn="1"/>
        </p:nvSpPr>
        <p:spPr>
          <a:xfrm rot="16200000">
            <a:off x="11432063" y="6094889"/>
            <a:ext cx="662703" cy="882569"/>
          </a:xfrm>
          <a:prstGeom prst="round1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itle 3">
            <a:extLst>
              <a:ext uri="{FF2B5EF4-FFF2-40B4-BE49-F238E27FC236}">
                <a16:creationId xmlns:a16="http://schemas.microsoft.com/office/drawing/2014/main" id="{8DFDABAC-DE07-4375-B32E-7761E6C6C196}"/>
              </a:ext>
            </a:extLst>
          </p:cNvPr>
          <p:cNvSpPr>
            <a:spLocks noGrp="1"/>
          </p:cNvSpPr>
          <p:nvPr>
            <p:ph type="title" hasCustomPrompt="1"/>
          </p:nvPr>
        </p:nvSpPr>
        <p:spPr>
          <a:xfrm>
            <a:off x="838200" y="2412207"/>
            <a:ext cx="10515600" cy="1001857"/>
          </a:xfrm>
        </p:spPr>
        <p:txBody>
          <a:bodyPr anchor="ctr">
            <a:noAutofit/>
          </a:bodyPr>
          <a:lstStyle>
            <a:lvl1pPr>
              <a:defRPr sz="4800">
                <a:solidFill>
                  <a:schemeClr val="tx1"/>
                </a:solidFill>
              </a:defRPr>
            </a:lvl1pPr>
          </a:lstStyle>
          <a:p>
            <a:r>
              <a:rPr lang="en-US" dirty="0"/>
              <a:t>Click to edit section title</a:t>
            </a:r>
          </a:p>
        </p:txBody>
      </p:sp>
      <p:sp>
        <p:nvSpPr>
          <p:cNvPr id="9" name="Text Placeholder 16">
            <a:extLst>
              <a:ext uri="{FF2B5EF4-FFF2-40B4-BE49-F238E27FC236}">
                <a16:creationId xmlns:a16="http://schemas.microsoft.com/office/drawing/2014/main" id="{D8E70967-02EB-45B3-9FD1-249E827B1794}"/>
              </a:ext>
            </a:extLst>
          </p:cNvPr>
          <p:cNvSpPr>
            <a:spLocks noGrp="1"/>
          </p:cNvSpPr>
          <p:nvPr>
            <p:ph type="body" sz="quarter" idx="11" hasCustomPrompt="1"/>
          </p:nvPr>
        </p:nvSpPr>
        <p:spPr>
          <a:xfrm>
            <a:off x="738191" y="4784726"/>
            <a:ext cx="10529887" cy="1001857"/>
          </a:xfrm>
        </p:spPr>
        <p:txBody>
          <a:bodyPr/>
          <a:lstStyle>
            <a:lvl1pPr marL="0" marR="0" indent="0" algn="l" defTabSz="914400" rtl="0" eaLnBrk="1" fontAlgn="auto" latinLnBrk="0" hangingPunct="1">
              <a:lnSpc>
                <a:spcPct val="90000"/>
              </a:lnSpc>
              <a:spcBef>
                <a:spcPts val="400"/>
              </a:spcBef>
              <a:spcAft>
                <a:spcPts val="400"/>
              </a:spcAft>
              <a:buClr>
                <a:schemeClr val="accent3"/>
              </a:buClr>
              <a:buSzPct val="100000"/>
              <a:buFont typeface="Arial" panose="020B0604020202020204" pitchFamily="34" charset="0"/>
              <a:buNone/>
              <a:tab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400"/>
              </a:spcBef>
              <a:spcAft>
                <a:spcPts val="400"/>
              </a:spcAft>
              <a:buClr>
                <a:schemeClr val="accent3"/>
              </a:buClr>
              <a:buSzPct val="100000"/>
              <a:buFont typeface="Arial" panose="020B0604020202020204" pitchFamily="34" charset="0"/>
              <a:buNone/>
              <a:tabLst/>
              <a:defRPr/>
            </a:pPr>
            <a:r>
              <a:rPr lang="en-US" dirty="0"/>
              <a:t>If changing presenters, enter name, job title, department</a:t>
            </a:r>
          </a:p>
        </p:txBody>
      </p:sp>
      <p:sp>
        <p:nvSpPr>
          <p:cNvPr id="10" name="TextBox 9">
            <a:extLst>
              <a:ext uri="{FF2B5EF4-FFF2-40B4-BE49-F238E27FC236}">
                <a16:creationId xmlns:a16="http://schemas.microsoft.com/office/drawing/2014/main" id="{86FAF1D2-447A-55AB-2E97-896C0223F5FE}"/>
              </a:ext>
            </a:extLst>
          </p:cNvPr>
          <p:cNvSpPr txBox="1"/>
          <p:nvPr userDrawn="1"/>
        </p:nvSpPr>
        <p:spPr>
          <a:xfrm>
            <a:off x="11454586" y="6381941"/>
            <a:ext cx="592255" cy="276999"/>
          </a:xfrm>
          <a:prstGeom prst="rect">
            <a:avLst/>
          </a:prstGeom>
          <a:noFill/>
        </p:spPr>
        <p:txBody>
          <a:bodyPr wrap="square" rtlCol="0" anchor="ctr">
            <a:spAutoFit/>
          </a:bodyPr>
          <a:lstStyle/>
          <a:p>
            <a:pPr algn="ctr"/>
            <a:fld id="{34A5C45A-F1AF-4BA9-A77E-354CA2DC8197}" type="slidenum">
              <a:rPr lang="en-US" sz="1200" i="1" smtClean="0">
                <a:solidFill>
                  <a:schemeClr val="tx1"/>
                </a:solidFill>
              </a:rPr>
              <a:pPr algn="ctr"/>
              <a:t>‹#›</a:t>
            </a:fld>
            <a:endParaRPr lang="en-US" sz="1200" i="1" dirty="0">
              <a:solidFill>
                <a:schemeClr val="tx1"/>
              </a:solidFill>
            </a:endParaRPr>
          </a:p>
        </p:txBody>
      </p:sp>
      <p:cxnSp>
        <p:nvCxnSpPr>
          <p:cNvPr id="3" name="Straight Connector 2">
            <a:extLst>
              <a:ext uri="{FF2B5EF4-FFF2-40B4-BE49-F238E27FC236}">
                <a16:creationId xmlns:a16="http://schemas.microsoft.com/office/drawing/2014/main" id="{3ECCA588-62C4-D4A3-0F50-EBB4E1CBA2BE}"/>
              </a:ext>
            </a:extLst>
          </p:cNvPr>
          <p:cNvCxnSpPr>
            <a:cxnSpLocks/>
          </p:cNvCxnSpPr>
          <p:nvPr userDrawn="1"/>
        </p:nvCxnSpPr>
        <p:spPr>
          <a:xfrm>
            <a:off x="28314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9FA6379-62F0-E46C-A261-38F6F5A320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005389" y="6244946"/>
            <a:ext cx="1987178" cy="502007"/>
          </a:xfrm>
          <a:prstGeom prst="rect">
            <a:avLst/>
          </a:prstGeom>
        </p:spPr>
      </p:pic>
    </p:spTree>
    <p:extLst>
      <p:ext uri="{BB962C8B-B14F-4D97-AF65-F5344CB8AC3E}">
        <p14:creationId xmlns:p14="http://schemas.microsoft.com/office/powerpoint/2010/main" val="3101620213"/>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00B050"/>
        </a:solidFill>
        <a:effectLst/>
      </p:bgPr>
    </p:bg>
    <p:spTree>
      <p:nvGrpSpPr>
        <p:cNvPr id="1" name=""/>
        <p:cNvGrpSpPr/>
        <p:nvPr/>
      </p:nvGrpSpPr>
      <p:grpSpPr>
        <a:xfrm>
          <a:off x="0" y="0"/>
          <a:ext cx="0" cy="0"/>
          <a:chOff x="0" y="0"/>
          <a:chExt cx="0" cy="0"/>
        </a:xfrm>
      </p:grpSpPr>
      <p:sp>
        <p:nvSpPr>
          <p:cNvPr id="12" name="Rectangle: Single Corner Rounded 11">
            <a:extLst>
              <a:ext uri="{FF2B5EF4-FFF2-40B4-BE49-F238E27FC236}">
                <a16:creationId xmlns:a16="http://schemas.microsoft.com/office/drawing/2014/main" id="{964F28E1-8593-CF36-B8F1-6003B63543A2}"/>
              </a:ext>
            </a:extLst>
          </p:cNvPr>
          <p:cNvSpPr/>
          <p:nvPr userDrawn="1"/>
        </p:nvSpPr>
        <p:spPr>
          <a:xfrm rot="16200000">
            <a:off x="11432063" y="6094889"/>
            <a:ext cx="662703" cy="882569"/>
          </a:xfrm>
          <a:prstGeom prst="round1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Box 9">
            <a:extLst>
              <a:ext uri="{FF2B5EF4-FFF2-40B4-BE49-F238E27FC236}">
                <a16:creationId xmlns:a16="http://schemas.microsoft.com/office/drawing/2014/main" id="{86FAF1D2-447A-55AB-2E97-896C0223F5FE}"/>
              </a:ext>
            </a:extLst>
          </p:cNvPr>
          <p:cNvSpPr txBox="1"/>
          <p:nvPr userDrawn="1"/>
        </p:nvSpPr>
        <p:spPr>
          <a:xfrm>
            <a:off x="11454586" y="6381941"/>
            <a:ext cx="592255" cy="276999"/>
          </a:xfrm>
          <a:prstGeom prst="rect">
            <a:avLst/>
          </a:prstGeom>
          <a:noFill/>
        </p:spPr>
        <p:txBody>
          <a:bodyPr wrap="square" rtlCol="0" anchor="ctr">
            <a:spAutoFit/>
          </a:bodyPr>
          <a:lstStyle/>
          <a:p>
            <a:pPr algn="ctr"/>
            <a:fld id="{34A5C45A-F1AF-4BA9-A77E-354CA2DC8197}" type="slidenum">
              <a:rPr lang="en-US" sz="1200" i="1" smtClean="0">
                <a:solidFill>
                  <a:schemeClr val="tx1"/>
                </a:solidFill>
              </a:rPr>
              <a:pPr algn="ctr"/>
              <a:t>‹#›</a:t>
            </a:fld>
            <a:endParaRPr lang="en-US" sz="1200" i="1" dirty="0">
              <a:solidFill>
                <a:schemeClr val="tx1"/>
              </a:solidFill>
            </a:endParaRPr>
          </a:p>
        </p:txBody>
      </p:sp>
      <p:cxnSp>
        <p:nvCxnSpPr>
          <p:cNvPr id="3" name="Straight Connector 2">
            <a:extLst>
              <a:ext uri="{FF2B5EF4-FFF2-40B4-BE49-F238E27FC236}">
                <a16:creationId xmlns:a16="http://schemas.microsoft.com/office/drawing/2014/main" id="{3ECCA588-62C4-D4A3-0F50-EBB4E1CBA2BE}"/>
              </a:ext>
            </a:extLst>
          </p:cNvPr>
          <p:cNvCxnSpPr>
            <a:cxnSpLocks/>
          </p:cNvCxnSpPr>
          <p:nvPr userDrawn="1"/>
        </p:nvCxnSpPr>
        <p:spPr>
          <a:xfrm>
            <a:off x="28314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9FA6379-62F0-E46C-A261-38F6F5A320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563239" y="946573"/>
            <a:ext cx="7065522" cy="1784913"/>
          </a:xfrm>
          <a:prstGeom prst="rect">
            <a:avLst/>
          </a:prstGeom>
        </p:spPr>
      </p:pic>
      <p:pic>
        <p:nvPicPr>
          <p:cNvPr id="20" name="Picture 19" descr="Icon&#10;&#10;Description automatically generated">
            <a:extLst>
              <a:ext uri="{FF2B5EF4-FFF2-40B4-BE49-F238E27FC236}">
                <a16:creationId xmlns:a16="http://schemas.microsoft.com/office/drawing/2014/main" id="{AD7889BA-6727-50F7-124F-67633F6630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8994" y="4626178"/>
            <a:ext cx="357927" cy="359086"/>
          </a:xfrm>
          <a:prstGeom prst="rect">
            <a:avLst/>
          </a:prstGeom>
        </p:spPr>
      </p:pic>
      <p:pic>
        <p:nvPicPr>
          <p:cNvPr id="21" name="Picture 20" descr="Icon&#10;&#10;Description automatically generated">
            <a:extLst>
              <a:ext uri="{FF2B5EF4-FFF2-40B4-BE49-F238E27FC236}">
                <a16:creationId xmlns:a16="http://schemas.microsoft.com/office/drawing/2014/main" id="{5C9CCA95-AED1-2335-A8F1-7250175CC8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28107" y="4618126"/>
            <a:ext cx="388621" cy="388621"/>
          </a:xfrm>
          <a:prstGeom prst="rect">
            <a:avLst/>
          </a:prstGeom>
        </p:spPr>
      </p:pic>
      <p:pic>
        <p:nvPicPr>
          <p:cNvPr id="22" name="Picture 21" descr="Logo&#10;&#10;Description automatically generated">
            <a:extLst>
              <a:ext uri="{FF2B5EF4-FFF2-40B4-BE49-F238E27FC236}">
                <a16:creationId xmlns:a16="http://schemas.microsoft.com/office/drawing/2014/main" id="{D9F12D58-E77C-876C-9560-29A598C8B34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05212" y="4506251"/>
            <a:ext cx="609723" cy="609723"/>
          </a:xfrm>
          <a:prstGeom prst="rect">
            <a:avLst/>
          </a:prstGeom>
        </p:spPr>
      </p:pic>
      <p:sp>
        <p:nvSpPr>
          <p:cNvPr id="23" name="TextBox 22">
            <a:extLst>
              <a:ext uri="{FF2B5EF4-FFF2-40B4-BE49-F238E27FC236}">
                <a16:creationId xmlns:a16="http://schemas.microsoft.com/office/drawing/2014/main" id="{CD69554C-C587-5F85-B2D0-781B2F01A596}"/>
              </a:ext>
            </a:extLst>
          </p:cNvPr>
          <p:cNvSpPr txBox="1"/>
          <p:nvPr userDrawn="1"/>
        </p:nvSpPr>
        <p:spPr>
          <a:xfrm>
            <a:off x="5926453" y="4498679"/>
            <a:ext cx="2120496" cy="622140"/>
          </a:xfrm>
          <a:prstGeom prst="rect">
            <a:avLst/>
          </a:prstGeom>
        </p:spPr>
        <p:txBody>
          <a:bodyPr wrap="none" rtlCol="0" anchor="ctr">
            <a:normAutofit/>
          </a:bodyPr>
          <a:lstStyle/>
          <a:p>
            <a:r>
              <a:rPr lang="en-US" sz="2200" dirty="0">
                <a:solidFill>
                  <a:schemeClr val="tx1"/>
                </a:solidFill>
              </a:rPr>
              <a:t>@CalOptima</a:t>
            </a:r>
          </a:p>
        </p:txBody>
      </p:sp>
      <p:sp>
        <p:nvSpPr>
          <p:cNvPr id="24" name="TextBox 23">
            <a:extLst>
              <a:ext uri="{FF2B5EF4-FFF2-40B4-BE49-F238E27FC236}">
                <a16:creationId xmlns:a16="http://schemas.microsoft.com/office/drawing/2014/main" id="{D8B2D648-C772-1742-FBD8-349A7A763962}"/>
              </a:ext>
            </a:extLst>
          </p:cNvPr>
          <p:cNvSpPr txBox="1"/>
          <p:nvPr userDrawn="1"/>
        </p:nvSpPr>
        <p:spPr>
          <a:xfrm>
            <a:off x="4082458" y="4023506"/>
            <a:ext cx="4140909" cy="629711"/>
          </a:xfrm>
          <a:prstGeom prst="rect">
            <a:avLst/>
          </a:prstGeom>
        </p:spPr>
        <p:txBody>
          <a:bodyPr wrap="none" rtlCol="0" anchor="ctr">
            <a:noAutofit/>
          </a:bodyPr>
          <a:lstStyle/>
          <a:p>
            <a:pPr algn="ctr"/>
            <a:r>
              <a:rPr lang="en-US" sz="2200" dirty="0">
                <a:solidFill>
                  <a:schemeClr val="tx1"/>
                </a:solidFill>
              </a:rPr>
              <a:t>www.caloptima.org</a:t>
            </a:r>
          </a:p>
        </p:txBody>
      </p:sp>
      <p:sp>
        <p:nvSpPr>
          <p:cNvPr id="25" name="TextBox 24">
            <a:extLst>
              <a:ext uri="{FF2B5EF4-FFF2-40B4-BE49-F238E27FC236}">
                <a16:creationId xmlns:a16="http://schemas.microsoft.com/office/drawing/2014/main" id="{C5E85DA5-B603-E9C6-BF6D-7D7523201988}"/>
              </a:ext>
            </a:extLst>
          </p:cNvPr>
          <p:cNvSpPr txBox="1"/>
          <p:nvPr userDrawn="1"/>
        </p:nvSpPr>
        <p:spPr>
          <a:xfrm>
            <a:off x="4082458" y="3600905"/>
            <a:ext cx="4140909" cy="629711"/>
          </a:xfrm>
          <a:prstGeom prst="rect">
            <a:avLst/>
          </a:prstGeom>
        </p:spPr>
        <p:txBody>
          <a:bodyPr wrap="none" rtlCol="0" anchor="ctr">
            <a:noAutofit/>
          </a:bodyPr>
          <a:lstStyle/>
          <a:p>
            <a:pPr algn="ctr"/>
            <a:r>
              <a:rPr lang="en-US" sz="2800" dirty="0">
                <a:solidFill>
                  <a:schemeClr val="tx1"/>
                </a:solidFill>
              </a:rPr>
              <a:t>Stay Connected With Us</a:t>
            </a:r>
          </a:p>
        </p:txBody>
      </p:sp>
    </p:spTree>
    <p:extLst>
      <p:ext uri="{BB962C8B-B14F-4D97-AF65-F5344CB8AC3E}">
        <p14:creationId xmlns:p14="http://schemas.microsoft.com/office/powerpoint/2010/main" val="1060210279"/>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675E2D-A463-A99F-83E2-956250B4D3E9}"/>
              </a:ext>
            </a:extLst>
          </p:cNvPr>
          <p:cNvSpPr/>
          <p:nvPr userDrawn="1"/>
        </p:nvSpPr>
        <p:spPr>
          <a:xfrm>
            <a:off x="9245601" y="0"/>
            <a:ext cx="29464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800" dirty="0"/>
          </a:p>
        </p:txBody>
      </p:sp>
      <p:pic>
        <p:nvPicPr>
          <p:cNvPr id="10" name="Picture 9">
            <a:extLst>
              <a:ext uri="{FF2B5EF4-FFF2-40B4-BE49-F238E27FC236}">
                <a16:creationId xmlns:a16="http://schemas.microsoft.com/office/drawing/2014/main" id="{C5B0C151-3849-4FA4-A37C-943D0B2F42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7421" y="675829"/>
            <a:ext cx="5494031" cy="1403607"/>
          </a:xfrm>
          <a:prstGeom prst="rect">
            <a:avLst/>
          </a:prstGeom>
        </p:spPr>
      </p:pic>
      <p:sp>
        <p:nvSpPr>
          <p:cNvPr id="17" name="Text Placeholder 16">
            <a:extLst>
              <a:ext uri="{FF2B5EF4-FFF2-40B4-BE49-F238E27FC236}">
                <a16:creationId xmlns:a16="http://schemas.microsoft.com/office/drawing/2014/main" id="{F33A105D-2A5B-4617-A2EE-A7E9F80C8B11}"/>
              </a:ext>
            </a:extLst>
          </p:cNvPr>
          <p:cNvSpPr>
            <a:spLocks noGrp="1"/>
          </p:cNvSpPr>
          <p:nvPr>
            <p:ph type="body" sz="quarter" idx="11" hasCustomPrompt="1"/>
          </p:nvPr>
        </p:nvSpPr>
        <p:spPr>
          <a:xfrm>
            <a:off x="738191" y="4784725"/>
            <a:ext cx="8246783" cy="1588350"/>
          </a:xfrm>
        </p:spPr>
        <p:txBody>
          <a:bodyPr>
            <a:noAutofit/>
          </a:bodyPr>
          <a:lstStyle>
            <a:lvl1pPr marL="0" marR="0" indent="0" algn="l" defTabSz="914400" rtl="0" eaLnBrk="1" fontAlgn="auto" latinLnBrk="0" hangingPunct="1">
              <a:lnSpc>
                <a:spcPct val="90000"/>
              </a:lnSpc>
              <a:spcBef>
                <a:spcPts val="400"/>
              </a:spcBef>
              <a:spcAft>
                <a:spcPts val="400"/>
              </a:spcAft>
              <a:buClr>
                <a:schemeClr val="accent3"/>
              </a:buClr>
              <a:buSzPct val="100000"/>
              <a:buFont typeface="Arial" panose="020B0604020202020204" pitchFamily="34" charset="0"/>
              <a:buNone/>
              <a:tabLst/>
              <a:defRPr sz="2000">
                <a:latin typeface="Noto Sans" panose="020B0502040504020204" pitchFamily="34"/>
                <a:ea typeface="Noto Sans" panose="020B0502040504020204" pitchFamily="34"/>
                <a:cs typeface="Noto Sans" panose="020B0502040504020204" pitchFamily="34"/>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400"/>
              </a:spcBef>
              <a:spcAft>
                <a:spcPts val="400"/>
              </a:spcAft>
              <a:buClr>
                <a:schemeClr val="accent3"/>
              </a:buClr>
              <a:buSzPct val="100000"/>
              <a:buFont typeface="Arial" panose="020B0604020202020204" pitchFamily="34" charset="0"/>
              <a:buNone/>
              <a:tabLst/>
              <a:defRPr/>
            </a:pPr>
            <a:r>
              <a:rPr lang="en-US" dirty="0"/>
              <a:t>Click to edit meeting title</a:t>
            </a:r>
            <a:br>
              <a:rPr lang="en-US" dirty="0"/>
            </a:br>
            <a:r>
              <a:rPr lang="en-US" dirty="0"/>
              <a:t>Month 01, 2022</a:t>
            </a:r>
            <a:br>
              <a:rPr lang="en-US" dirty="0"/>
            </a:br>
            <a:br>
              <a:rPr lang="en-US" dirty="0"/>
            </a:br>
            <a:r>
              <a:rPr lang="en-US" dirty="0"/>
              <a:t>Enter your name, job title, department</a:t>
            </a:r>
          </a:p>
        </p:txBody>
      </p:sp>
      <p:sp>
        <p:nvSpPr>
          <p:cNvPr id="3" name="Title 2">
            <a:extLst>
              <a:ext uri="{FF2B5EF4-FFF2-40B4-BE49-F238E27FC236}">
                <a16:creationId xmlns:a16="http://schemas.microsoft.com/office/drawing/2014/main" id="{7228F949-6BB1-44F6-8AE2-48AC7F4BABEA}"/>
              </a:ext>
            </a:extLst>
          </p:cNvPr>
          <p:cNvSpPr>
            <a:spLocks noGrp="1"/>
          </p:cNvSpPr>
          <p:nvPr>
            <p:ph type="title" hasCustomPrompt="1"/>
          </p:nvPr>
        </p:nvSpPr>
        <p:spPr>
          <a:xfrm>
            <a:off x="738191" y="2586182"/>
            <a:ext cx="8246783" cy="2071546"/>
          </a:xfrm>
        </p:spPr>
        <p:txBody>
          <a:bodyPr/>
          <a:lstStyle>
            <a:lvl1pPr>
              <a:defRPr sz="3600">
                <a:solidFill>
                  <a:schemeClr val="accent3"/>
                </a:solidFill>
                <a:latin typeface="Noto Sans" panose="020B0502040504020204" pitchFamily="34"/>
                <a:ea typeface="Noto Sans" panose="020B0502040504020204" pitchFamily="34"/>
                <a:cs typeface="Noto Sans" panose="020B0502040504020204" pitchFamily="34"/>
              </a:defRPr>
            </a:lvl1pPr>
          </a:lstStyle>
          <a:p>
            <a:r>
              <a:rPr lang="en-US" dirty="0"/>
              <a:t>Click to edit presentation title</a:t>
            </a:r>
          </a:p>
        </p:txBody>
      </p:sp>
      <p:sp>
        <p:nvSpPr>
          <p:cNvPr id="4" name="TextBox 3">
            <a:extLst>
              <a:ext uri="{FF2B5EF4-FFF2-40B4-BE49-F238E27FC236}">
                <a16:creationId xmlns:a16="http://schemas.microsoft.com/office/drawing/2014/main" id="{5C0FADB9-8779-AD09-50CD-9372E44ADA62}"/>
              </a:ext>
            </a:extLst>
          </p:cNvPr>
          <p:cNvSpPr txBox="1"/>
          <p:nvPr userDrawn="1"/>
        </p:nvSpPr>
        <p:spPr>
          <a:xfrm>
            <a:off x="9537701" y="657463"/>
            <a:ext cx="2349500" cy="5715613"/>
          </a:xfrm>
          <a:prstGeom prst="rect">
            <a:avLst/>
          </a:prstGeom>
        </p:spPr>
        <p:txBody>
          <a:bodyPr wrap="square" rtlCol="0" anchor="ctr">
            <a:normAutofit/>
          </a:bodyPr>
          <a:lstStyle/>
          <a:p>
            <a:pPr algn="l"/>
            <a:endParaRPr lang="en-US" sz="1400" dirty="0"/>
          </a:p>
        </p:txBody>
      </p:sp>
      <p:sp>
        <p:nvSpPr>
          <p:cNvPr id="11" name="TextBox 10">
            <a:extLst>
              <a:ext uri="{FF2B5EF4-FFF2-40B4-BE49-F238E27FC236}">
                <a16:creationId xmlns:a16="http://schemas.microsoft.com/office/drawing/2014/main" id="{548653C3-74BC-B089-D9C2-E2B87AA636CD}"/>
              </a:ext>
            </a:extLst>
          </p:cNvPr>
          <p:cNvSpPr txBox="1"/>
          <p:nvPr userDrawn="1"/>
        </p:nvSpPr>
        <p:spPr>
          <a:xfrm>
            <a:off x="11454586" y="6381941"/>
            <a:ext cx="592255" cy="276999"/>
          </a:xfrm>
          <a:prstGeom prst="rect">
            <a:avLst/>
          </a:prstGeom>
          <a:noFill/>
        </p:spPr>
        <p:txBody>
          <a:bodyPr wrap="square" rtlCol="0" anchor="ctr">
            <a:spAutoFit/>
          </a:bodyPr>
          <a:lstStyle/>
          <a:p>
            <a:pPr algn="ctr"/>
            <a:fld id="{34A5C45A-F1AF-4BA9-A77E-354CA2DC8197}" type="slidenum">
              <a:rPr lang="en-US" sz="1200" i="1" smtClean="0">
                <a:solidFill>
                  <a:schemeClr val="bg1"/>
                </a:solidFill>
              </a:rPr>
              <a:pPr algn="ctr"/>
              <a:t>‹#›</a:t>
            </a:fld>
            <a:endParaRPr lang="en-US" sz="1200" i="1" dirty="0">
              <a:solidFill>
                <a:schemeClr val="bg1"/>
              </a:solidFill>
            </a:endParaRPr>
          </a:p>
        </p:txBody>
      </p:sp>
      <p:sp>
        <p:nvSpPr>
          <p:cNvPr id="9" name="TextBox 8">
            <a:extLst>
              <a:ext uri="{FF2B5EF4-FFF2-40B4-BE49-F238E27FC236}">
                <a16:creationId xmlns:a16="http://schemas.microsoft.com/office/drawing/2014/main" id="{7C9B2D5A-356A-92EF-431E-1688AFFB2F7F}"/>
              </a:ext>
            </a:extLst>
          </p:cNvPr>
          <p:cNvSpPr txBox="1"/>
          <p:nvPr userDrawn="1"/>
        </p:nvSpPr>
        <p:spPr>
          <a:xfrm>
            <a:off x="6096000" y="6501284"/>
            <a:ext cx="2888973" cy="256868"/>
          </a:xfrm>
          <a:prstGeom prst="rect">
            <a:avLst/>
          </a:prstGeom>
        </p:spPr>
        <p:txBody>
          <a:bodyPr wrap="square" rtlCol="0" anchor="ctr">
            <a:normAutofit/>
          </a:bodyPr>
          <a:lstStyle/>
          <a:p>
            <a:pPr algn="r"/>
            <a:r>
              <a:rPr lang="en-US" sz="800" dirty="0"/>
              <a:t>CalOptima Health, A Public Agency</a:t>
            </a:r>
          </a:p>
        </p:txBody>
      </p:sp>
      <p:sp>
        <p:nvSpPr>
          <p:cNvPr id="12" name="TextBox 11">
            <a:extLst>
              <a:ext uri="{FF2B5EF4-FFF2-40B4-BE49-F238E27FC236}">
                <a16:creationId xmlns:a16="http://schemas.microsoft.com/office/drawing/2014/main" id="{151B6F59-DAD2-092D-378C-FEF8F958C05D}"/>
              </a:ext>
            </a:extLst>
          </p:cNvPr>
          <p:cNvSpPr txBox="1"/>
          <p:nvPr userDrawn="1"/>
        </p:nvSpPr>
        <p:spPr>
          <a:xfrm>
            <a:off x="9537701" y="302149"/>
            <a:ext cx="2349500" cy="6181725"/>
          </a:xfrm>
          <a:prstGeom prst="rect">
            <a:avLst/>
          </a:prstGeom>
        </p:spPr>
        <p:txBody>
          <a:bodyPr wrap="square" rtlCol="0" anchor="ctr">
            <a:noAutofit/>
          </a:bodyPr>
          <a:lstStyle/>
          <a:p>
            <a:pPr algn="l"/>
            <a:r>
              <a:rPr lang="en-US" sz="2400" dirty="0">
                <a:solidFill>
                  <a:schemeClr val="bg1"/>
                </a:solidFill>
              </a:rPr>
              <a:t>Our Mission​</a:t>
            </a:r>
            <a:br>
              <a:rPr lang="en-US" sz="2400" dirty="0">
                <a:solidFill>
                  <a:schemeClr val="bg1"/>
                </a:solidFill>
              </a:rPr>
            </a:br>
            <a:r>
              <a:rPr lang="en-US" sz="1400" dirty="0">
                <a:solidFill>
                  <a:schemeClr val="bg1"/>
                </a:solidFill>
              </a:rPr>
              <a:t>To serve member health with excellence and dignity, respecting the value and needs of each person.​</a:t>
            </a:r>
          </a:p>
          <a:p>
            <a:pPr algn="l"/>
            <a:endParaRPr lang="en-US" sz="1400" dirty="0">
              <a:solidFill>
                <a:schemeClr val="bg1"/>
              </a:solidFill>
            </a:endParaRPr>
          </a:p>
          <a:p>
            <a:pPr algn="l"/>
            <a:r>
              <a:rPr lang="en-US" sz="2400" dirty="0">
                <a:solidFill>
                  <a:schemeClr val="bg1"/>
                </a:solidFill>
              </a:rPr>
              <a:t>Our Vision</a:t>
            </a:r>
            <a:br>
              <a:rPr lang="en-US" sz="1400" dirty="0">
                <a:solidFill>
                  <a:schemeClr val="bg1"/>
                </a:solidFill>
              </a:rPr>
            </a:br>
            <a:r>
              <a:rPr lang="en-US" sz="1400" dirty="0">
                <a:solidFill>
                  <a:schemeClr val="bg1"/>
                </a:solidFill>
              </a:rPr>
              <a:t>By 2027, remove barriers to health care access for our members, implement same-day treatment authorizations and </a:t>
            </a:r>
            <a:br>
              <a:rPr lang="en-US" sz="1400" dirty="0">
                <a:solidFill>
                  <a:schemeClr val="bg1"/>
                </a:solidFill>
              </a:rPr>
            </a:br>
            <a:r>
              <a:rPr lang="en-US" sz="1400" dirty="0">
                <a:solidFill>
                  <a:schemeClr val="bg1"/>
                </a:solidFill>
              </a:rPr>
              <a:t>real-time claims payments for our providers, and annually assess members’ social determinants of health.</a:t>
            </a:r>
          </a:p>
        </p:txBody>
      </p:sp>
    </p:spTree>
    <p:extLst>
      <p:ext uri="{BB962C8B-B14F-4D97-AF65-F5344CB8AC3E}">
        <p14:creationId xmlns:p14="http://schemas.microsoft.com/office/powerpoint/2010/main" val="31157151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4.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5.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21F558-905B-4DE5-8418-89B678B40283}"/>
              </a:ext>
            </a:extLst>
          </p:cNvPr>
          <p:cNvSpPr>
            <a:spLocks noGrp="1"/>
          </p:cNvSpPr>
          <p:nvPr>
            <p:ph type="title"/>
          </p:nvPr>
        </p:nvSpPr>
        <p:spPr>
          <a:xfrm>
            <a:off x="838200" y="238125"/>
            <a:ext cx="10515600" cy="1001857"/>
          </a:xfrm>
          <a:prstGeom prst="rect">
            <a:avLst/>
          </a:prstGeom>
        </p:spPr>
        <p:txBody>
          <a:bodyPr vert="horz" lIns="91440" tIns="45720" rIns="91440" bIns="45720" rtlCol="0" anchor="b">
            <a:noAutofit/>
          </a:bodyPr>
          <a:lstStyle/>
          <a:p>
            <a:r>
              <a:rPr lang="en-US" dirty="0"/>
              <a:t>Click to edit slide title</a:t>
            </a:r>
          </a:p>
        </p:txBody>
      </p:sp>
      <p:sp>
        <p:nvSpPr>
          <p:cNvPr id="3" name="Text Placeholder 2">
            <a:extLst>
              <a:ext uri="{FF2B5EF4-FFF2-40B4-BE49-F238E27FC236}">
                <a16:creationId xmlns:a16="http://schemas.microsoft.com/office/drawing/2014/main" id="{723179C2-CDB2-4229-A35B-5A2206CE1514}"/>
              </a:ext>
            </a:extLst>
          </p:cNvPr>
          <p:cNvSpPr>
            <a:spLocks noGrp="1"/>
          </p:cNvSpPr>
          <p:nvPr>
            <p:ph type="body" idx="1"/>
          </p:nvPr>
        </p:nvSpPr>
        <p:spPr>
          <a:xfrm>
            <a:off x="838200" y="1400176"/>
            <a:ext cx="10515600" cy="4714875"/>
          </a:xfrm>
          <a:prstGeom prst="rect">
            <a:avLst/>
          </a:prstGeom>
        </p:spPr>
        <p:txBody>
          <a:bodyPr vert="horz" lIns="91440" tIns="45720" rIns="91440" bIns="45720" rtlCol="0">
            <a:noAutofit/>
          </a:bodyPr>
          <a:lstStyle/>
          <a:p>
            <a:pPr lvl="0"/>
            <a:r>
              <a:rPr lang="en-US" dirty="0"/>
              <a:t>Click to edit slide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73005533"/>
      </p:ext>
    </p:extLst>
  </p:cSld>
  <p:clrMap bg1="lt1" tx1="dk1" bg2="lt2" tx2="dk2" accent1="accent1" accent2="accent2" accent3="accent3" accent4="accent4" accent5="accent5" accent6="accent6" hlink="hlink" folHlink="folHlink"/>
  <p:sldLayoutIdLst>
    <p:sldLayoutId id="2147483667" r:id="rId1"/>
    <p:sldLayoutId id="2147483669" r:id="rId2"/>
    <p:sldLayoutId id="2147483668" r:id="rId3"/>
    <p:sldLayoutId id="2147483674" r:id="rId4"/>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Noto Sans" panose="020B0502040504020204" pitchFamily="34"/>
          <a:ea typeface="Noto Sans" panose="020B0502040504020204" pitchFamily="34"/>
          <a:cs typeface="Noto Sans" panose="020B0502040504020204" pitchFamily="34"/>
        </a:defRPr>
      </a:lvl1pPr>
    </p:titleStyle>
    <p:bodyStyle>
      <a:lvl1pPr marL="341313" indent="-341313" algn="l" defTabSz="914400" rtl="0" eaLnBrk="1" latinLnBrk="0" hangingPunct="1">
        <a:lnSpc>
          <a:spcPct val="90000"/>
        </a:lnSpc>
        <a:spcBef>
          <a:spcPts val="400"/>
        </a:spcBef>
        <a:spcAft>
          <a:spcPts val="400"/>
        </a:spcAft>
        <a:buClr>
          <a:schemeClr val="accent3"/>
        </a:buClr>
        <a:buSzPct val="100000"/>
        <a:buFont typeface="Arial" panose="020B0604020202020204" pitchFamily="34" charset="0"/>
        <a:buChar char="○"/>
        <a:defRPr sz="2400" kern="1200">
          <a:solidFill>
            <a:schemeClr val="tx1"/>
          </a:solidFill>
          <a:latin typeface="Noto Sans" panose="020B0502040504020204" pitchFamily="34"/>
          <a:ea typeface="Noto Sans" panose="020B0502040504020204" pitchFamily="34"/>
          <a:cs typeface="Noto Sans" panose="020B0502040504020204" pitchFamily="34"/>
        </a:defRPr>
      </a:lvl1pPr>
      <a:lvl2pPr marL="684213" indent="-227013" algn="l" defTabSz="914400" rtl="0" eaLnBrk="1" latinLnBrk="0" hangingPunct="1">
        <a:lnSpc>
          <a:spcPct val="90000"/>
        </a:lnSpc>
        <a:spcBef>
          <a:spcPts val="400"/>
        </a:spcBef>
        <a:spcAft>
          <a:spcPts val="400"/>
        </a:spcAft>
        <a:buClr>
          <a:schemeClr val="accent3"/>
        </a:buClr>
        <a:buSzPct val="100000"/>
        <a:buFont typeface="Wingdings" panose="05000000000000000000" pitchFamily="2" charset="2"/>
        <a:buChar char="§"/>
        <a:defRPr sz="2000" kern="1200">
          <a:solidFill>
            <a:schemeClr val="tx1"/>
          </a:solidFill>
          <a:latin typeface="Noto Sans" panose="020B0502040504020204" pitchFamily="34"/>
          <a:ea typeface="Noto Sans" panose="020B0502040504020204" pitchFamily="34"/>
          <a:cs typeface="Noto Sans" panose="020B0502040504020204" pitchFamily="34"/>
        </a:defRPr>
      </a:lvl2pPr>
      <a:lvl3pPr marL="1090613" indent="-176213" algn="l" defTabSz="914400" rtl="0" eaLnBrk="1" latinLnBrk="0" hangingPunct="1">
        <a:lnSpc>
          <a:spcPct val="90000"/>
        </a:lnSpc>
        <a:spcBef>
          <a:spcPts val="400"/>
        </a:spcBef>
        <a:spcAft>
          <a:spcPts val="400"/>
        </a:spcAft>
        <a:buClr>
          <a:schemeClr val="accent3"/>
        </a:buClr>
        <a:buFont typeface="Arial" panose="020B0604020202020204" pitchFamily="34" charset="0"/>
        <a:buChar char="•"/>
        <a:defRPr sz="1800" kern="1200">
          <a:solidFill>
            <a:schemeClr val="tx1"/>
          </a:solidFill>
          <a:latin typeface="Noto Sans" panose="020B0502040504020204" pitchFamily="34"/>
          <a:ea typeface="Noto Sans" panose="020B0502040504020204" pitchFamily="34"/>
          <a:cs typeface="Noto Sans" panose="020B0502040504020204" pitchFamily="34"/>
        </a:defRPr>
      </a:lvl3pPr>
      <a:lvl4pPr marL="1600200" indent="-228600" algn="l" defTabSz="914400" rtl="0" eaLnBrk="1" latinLnBrk="0" hangingPunct="1">
        <a:lnSpc>
          <a:spcPct val="90000"/>
        </a:lnSpc>
        <a:spcBef>
          <a:spcPts val="400"/>
        </a:spcBef>
        <a:spcAft>
          <a:spcPts val="400"/>
        </a:spcAft>
        <a:buClr>
          <a:schemeClr val="accent3"/>
        </a:buClr>
        <a:buSzPct val="100000"/>
        <a:buFont typeface="Arial" panose="020B0604020202020204" pitchFamily="34" charset="0"/>
        <a:buChar char="−"/>
        <a:defRPr sz="1600" kern="1200">
          <a:solidFill>
            <a:schemeClr val="tx1"/>
          </a:solidFill>
          <a:latin typeface="Noto Sans" panose="020B0502040504020204" pitchFamily="34"/>
          <a:ea typeface="Noto Sans" panose="020B0502040504020204" pitchFamily="34"/>
          <a:cs typeface="Noto Sans" panose="020B0502040504020204" pitchFamily="3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21F558-905B-4DE5-8418-89B678B40283}"/>
              </a:ext>
            </a:extLst>
          </p:cNvPr>
          <p:cNvSpPr>
            <a:spLocks noGrp="1"/>
          </p:cNvSpPr>
          <p:nvPr>
            <p:ph type="title"/>
          </p:nvPr>
        </p:nvSpPr>
        <p:spPr>
          <a:xfrm>
            <a:off x="838200" y="238125"/>
            <a:ext cx="10515600" cy="1001857"/>
          </a:xfrm>
          <a:prstGeom prst="rect">
            <a:avLst/>
          </a:prstGeom>
        </p:spPr>
        <p:txBody>
          <a:bodyPr vert="horz" lIns="91440" tIns="45720" rIns="91440" bIns="45720" rtlCol="0" anchor="b">
            <a:noAutofit/>
          </a:bodyPr>
          <a:lstStyle/>
          <a:p>
            <a:r>
              <a:rPr lang="en-US" dirty="0"/>
              <a:t>Click to edit slide title</a:t>
            </a:r>
          </a:p>
        </p:txBody>
      </p:sp>
      <p:sp>
        <p:nvSpPr>
          <p:cNvPr id="3" name="Text Placeholder 2">
            <a:extLst>
              <a:ext uri="{FF2B5EF4-FFF2-40B4-BE49-F238E27FC236}">
                <a16:creationId xmlns:a16="http://schemas.microsoft.com/office/drawing/2014/main" id="{723179C2-CDB2-4229-A35B-5A2206CE1514}"/>
              </a:ext>
            </a:extLst>
          </p:cNvPr>
          <p:cNvSpPr>
            <a:spLocks noGrp="1"/>
          </p:cNvSpPr>
          <p:nvPr>
            <p:ph type="body" idx="1"/>
          </p:nvPr>
        </p:nvSpPr>
        <p:spPr>
          <a:xfrm>
            <a:off x="838200" y="1400176"/>
            <a:ext cx="10515600" cy="4714875"/>
          </a:xfrm>
          <a:prstGeom prst="rect">
            <a:avLst/>
          </a:prstGeom>
        </p:spPr>
        <p:txBody>
          <a:bodyPr vert="horz" lIns="91440" tIns="45720" rIns="91440" bIns="45720" rtlCol="0">
            <a:noAutofit/>
          </a:bodyPr>
          <a:lstStyle/>
          <a:p>
            <a:pPr lvl="0"/>
            <a:r>
              <a:rPr lang="en-US" dirty="0"/>
              <a:t>Click to edit slide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765495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5" r:id="rId4"/>
  </p:sldLayoutIdLst>
  <p:hf sldNum="0" hdr="0" ftr="0" dt="0"/>
  <p:txStyles>
    <p:titleStyle>
      <a:lvl1pPr algn="l" defTabSz="914400" rtl="0" eaLnBrk="1" latinLnBrk="0" hangingPunct="1">
        <a:lnSpc>
          <a:spcPct val="90000"/>
        </a:lnSpc>
        <a:spcBef>
          <a:spcPct val="0"/>
        </a:spcBef>
        <a:buNone/>
        <a:defRPr sz="3600" kern="1200">
          <a:solidFill>
            <a:srgbClr val="3DAE2B"/>
          </a:solidFill>
          <a:latin typeface="Noto Sans" panose="020B0502040504020204" pitchFamily="34"/>
          <a:ea typeface="Noto Sans" panose="020B0502040504020204" pitchFamily="34"/>
          <a:cs typeface="Noto Sans" panose="020B0502040504020204" pitchFamily="34"/>
        </a:defRPr>
      </a:lvl1pPr>
    </p:titleStyle>
    <p:bodyStyle>
      <a:lvl1pPr marL="341313" indent="-341313" algn="l" defTabSz="914400" rtl="0" eaLnBrk="1" latinLnBrk="0" hangingPunct="1">
        <a:lnSpc>
          <a:spcPct val="90000"/>
        </a:lnSpc>
        <a:spcBef>
          <a:spcPts val="400"/>
        </a:spcBef>
        <a:spcAft>
          <a:spcPts val="400"/>
        </a:spcAft>
        <a:buClr>
          <a:schemeClr val="accent3"/>
        </a:buClr>
        <a:buSzPct val="100000"/>
        <a:buFont typeface="Arial" panose="020B0604020202020204" pitchFamily="34" charset="0"/>
        <a:buChar char="○"/>
        <a:defRPr sz="2400" kern="1200">
          <a:solidFill>
            <a:schemeClr val="tx1"/>
          </a:solidFill>
          <a:latin typeface="Noto Sans" panose="020B0502040504020204" pitchFamily="34"/>
          <a:ea typeface="Noto Sans" panose="020B0502040504020204" pitchFamily="34"/>
          <a:cs typeface="Noto Sans" panose="020B0502040504020204" pitchFamily="34"/>
        </a:defRPr>
      </a:lvl1pPr>
      <a:lvl2pPr marL="684213" indent="-227013" algn="l" defTabSz="914400" rtl="0" eaLnBrk="1" latinLnBrk="0" hangingPunct="1">
        <a:lnSpc>
          <a:spcPct val="90000"/>
        </a:lnSpc>
        <a:spcBef>
          <a:spcPts val="400"/>
        </a:spcBef>
        <a:spcAft>
          <a:spcPts val="400"/>
        </a:spcAft>
        <a:buClr>
          <a:schemeClr val="accent3"/>
        </a:buClr>
        <a:buSzPct val="100000"/>
        <a:buFont typeface="Wingdings" panose="05000000000000000000" pitchFamily="2" charset="2"/>
        <a:buChar char="§"/>
        <a:defRPr sz="2000" kern="1200">
          <a:solidFill>
            <a:schemeClr val="tx1"/>
          </a:solidFill>
          <a:latin typeface="Noto Sans" panose="020B0502040504020204" pitchFamily="34"/>
          <a:ea typeface="Noto Sans" panose="020B0502040504020204" pitchFamily="34"/>
          <a:cs typeface="Noto Sans" panose="020B0502040504020204" pitchFamily="34"/>
        </a:defRPr>
      </a:lvl2pPr>
      <a:lvl3pPr marL="1090613" indent="-176213" algn="l" defTabSz="914400" rtl="0" eaLnBrk="1" latinLnBrk="0" hangingPunct="1">
        <a:lnSpc>
          <a:spcPct val="90000"/>
        </a:lnSpc>
        <a:spcBef>
          <a:spcPts val="400"/>
        </a:spcBef>
        <a:spcAft>
          <a:spcPts val="400"/>
        </a:spcAft>
        <a:buClr>
          <a:schemeClr val="accent3"/>
        </a:buClr>
        <a:buFont typeface="Arial" panose="020B0604020202020204" pitchFamily="34" charset="0"/>
        <a:buChar char="•"/>
        <a:defRPr sz="1800" kern="1200">
          <a:solidFill>
            <a:schemeClr val="tx1"/>
          </a:solidFill>
          <a:latin typeface="Noto Sans" panose="020B0502040504020204" pitchFamily="34"/>
          <a:ea typeface="Noto Sans" panose="020B0502040504020204" pitchFamily="34"/>
          <a:cs typeface="Noto Sans" panose="020B0502040504020204" pitchFamily="34"/>
        </a:defRPr>
      </a:lvl3pPr>
      <a:lvl4pPr marL="1600200" indent="-228600" algn="l" defTabSz="914400" rtl="0" eaLnBrk="1" latinLnBrk="0" hangingPunct="1">
        <a:lnSpc>
          <a:spcPct val="90000"/>
        </a:lnSpc>
        <a:spcBef>
          <a:spcPts val="400"/>
        </a:spcBef>
        <a:spcAft>
          <a:spcPts val="400"/>
        </a:spcAft>
        <a:buClr>
          <a:schemeClr val="accent3"/>
        </a:buClr>
        <a:buSzPct val="100000"/>
        <a:buFont typeface="Arial" panose="020B0604020202020204" pitchFamily="34" charset="0"/>
        <a:buChar char="−"/>
        <a:defRPr sz="1600" kern="1200">
          <a:solidFill>
            <a:schemeClr val="tx1"/>
          </a:solidFill>
          <a:latin typeface="Noto Sans" panose="020B0502040504020204" pitchFamily="34"/>
          <a:ea typeface="Noto Sans" panose="020B0502040504020204" pitchFamily="34"/>
          <a:cs typeface="Noto Sans" panose="020B0502040504020204" pitchFamily="3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21F558-905B-4DE5-8418-89B678B40283}"/>
              </a:ext>
            </a:extLst>
          </p:cNvPr>
          <p:cNvSpPr>
            <a:spLocks noGrp="1"/>
          </p:cNvSpPr>
          <p:nvPr>
            <p:ph type="title"/>
          </p:nvPr>
        </p:nvSpPr>
        <p:spPr>
          <a:xfrm>
            <a:off x="838200" y="238125"/>
            <a:ext cx="10515600" cy="1001857"/>
          </a:xfrm>
          <a:prstGeom prst="rect">
            <a:avLst/>
          </a:prstGeom>
        </p:spPr>
        <p:txBody>
          <a:bodyPr vert="horz" lIns="91440" tIns="45720" rIns="91440" bIns="45720" rtlCol="0" anchor="b">
            <a:noAutofit/>
          </a:bodyPr>
          <a:lstStyle/>
          <a:p>
            <a:r>
              <a:rPr lang="en-US" dirty="0"/>
              <a:t>Click to edit slide title</a:t>
            </a:r>
          </a:p>
        </p:txBody>
      </p:sp>
      <p:sp>
        <p:nvSpPr>
          <p:cNvPr id="3" name="Text Placeholder 2">
            <a:extLst>
              <a:ext uri="{FF2B5EF4-FFF2-40B4-BE49-F238E27FC236}">
                <a16:creationId xmlns:a16="http://schemas.microsoft.com/office/drawing/2014/main" id="{723179C2-CDB2-4229-A35B-5A2206CE1514}"/>
              </a:ext>
            </a:extLst>
          </p:cNvPr>
          <p:cNvSpPr>
            <a:spLocks noGrp="1"/>
          </p:cNvSpPr>
          <p:nvPr>
            <p:ph type="body" idx="1"/>
          </p:nvPr>
        </p:nvSpPr>
        <p:spPr>
          <a:xfrm>
            <a:off x="838200" y="1400176"/>
            <a:ext cx="10515600" cy="4714875"/>
          </a:xfrm>
          <a:prstGeom prst="rect">
            <a:avLst/>
          </a:prstGeom>
        </p:spPr>
        <p:txBody>
          <a:bodyPr vert="horz" lIns="91440" tIns="45720" rIns="91440" bIns="45720" rtlCol="0">
            <a:noAutofit/>
          </a:bodyPr>
          <a:lstStyle/>
          <a:p>
            <a:pPr lvl="0"/>
            <a:r>
              <a:rPr lang="en-US" dirty="0"/>
              <a:t>Click to edit slide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3913684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hf sldNum="0" hdr="0" ftr="0" dt="0"/>
  <p:txStyles>
    <p:titleStyle>
      <a:lvl1pPr algn="l" defTabSz="914400" rtl="0" eaLnBrk="1" latinLnBrk="0" hangingPunct="1">
        <a:lnSpc>
          <a:spcPct val="90000"/>
        </a:lnSpc>
        <a:spcBef>
          <a:spcPct val="0"/>
        </a:spcBef>
        <a:buNone/>
        <a:defRPr sz="3600" kern="1200">
          <a:solidFill>
            <a:schemeClr val="accent3"/>
          </a:solidFill>
          <a:latin typeface="Noto Sans" panose="020B0502040504020204" pitchFamily="34"/>
          <a:ea typeface="Noto Sans" panose="020B0502040504020204" pitchFamily="34"/>
          <a:cs typeface="Noto Sans" panose="020B0502040504020204" pitchFamily="34"/>
        </a:defRPr>
      </a:lvl1pPr>
    </p:titleStyle>
    <p:bodyStyle>
      <a:lvl1pPr marL="341313" indent="-341313" algn="l" defTabSz="914400" rtl="0" eaLnBrk="1" latinLnBrk="0" hangingPunct="1">
        <a:lnSpc>
          <a:spcPct val="90000"/>
        </a:lnSpc>
        <a:spcBef>
          <a:spcPts val="400"/>
        </a:spcBef>
        <a:spcAft>
          <a:spcPts val="400"/>
        </a:spcAft>
        <a:buClr>
          <a:schemeClr val="accent3"/>
        </a:buClr>
        <a:buSzPct val="100000"/>
        <a:buFont typeface="Arial" panose="020B0604020202020204" pitchFamily="34" charset="0"/>
        <a:buChar char="○"/>
        <a:defRPr sz="2400" kern="1200">
          <a:solidFill>
            <a:schemeClr val="tx1"/>
          </a:solidFill>
          <a:latin typeface="Noto Sans" panose="020B0502040504020204" pitchFamily="34"/>
          <a:ea typeface="Noto Sans" panose="020B0502040504020204" pitchFamily="34"/>
          <a:cs typeface="Noto Sans" panose="020B0502040504020204" pitchFamily="34"/>
        </a:defRPr>
      </a:lvl1pPr>
      <a:lvl2pPr marL="684213" indent="-227013" algn="l" defTabSz="914400" rtl="0" eaLnBrk="1" latinLnBrk="0" hangingPunct="1">
        <a:lnSpc>
          <a:spcPct val="90000"/>
        </a:lnSpc>
        <a:spcBef>
          <a:spcPts val="400"/>
        </a:spcBef>
        <a:spcAft>
          <a:spcPts val="400"/>
        </a:spcAft>
        <a:buClr>
          <a:schemeClr val="accent3"/>
        </a:buClr>
        <a:buSzPct val="100000"/>
        <a:buFont typeface="Wingdings" panose="05000000000000000000" pitchFamily="2" charset="2"/>
        <a:buChar char="§"/>
        <a:defRPr sz="2000" kern="1200">
          <a:solidFill>
            <a:schemeClr val="tx1"/>
          </a:solidFill>
          <a:latin typeface="Noto Sans" panose="020B0502040504020204" pitchFamily="34"/>
          <a:ea typeface="Noto Sans" panose="020B0502040504020204" pitchFamily="34"/>
          <a:cs typeface="Noto Sans" panose="020B0502040504020204" pitchFamily="34"/>
        </a:defRPr>
      </a:lvl2pPr>
      <a:lvl3pPr marL="1090613" indent="-176213" algn="l" defTabSz="914400" rtl="0" eaLnBrk="1" latinLnBrk="0" hangingPunct="1">
        <a:lnSpc>
          <a:spcPct val="90000"/>
        </a:lnSpc>
        <a:spcBef>
          <a:spcPts val="400"/>
        </a:spcBef>
        <a:spcAft>
          <a:spcPts val="400"/>
        </a:spcAft>
        <a:buClr>
          <a:schemeClr val="accent3"/>
        </a:buClr>
        <a:buFont typeface="Arial" panose="020B0604020202020204" pitchFamily="34" charset="0"/>
        <a:buChar char="•"/>
        <a:defRPr sz="1800" kern="1200">
          <a:solidFill>
            <a:schemeClr val="tx1"/>
          </a:solidFill>
          <a:latin typeface="Noto Sans" panose="020B0502040504020204" pitchFamily="34"/>
          <a:ea typeface="Noto Sans" panose="020B0502040504020204" pitchFamily="34"/>
          <a:cs typeface="Noto Sans" panose="020B0502040504020204" pitchFamily="34"/>
        </a:defRPr>
      </a:lvl3pPr>
      <a:lvl4pPr marL="1600200" indent="-228600" algn="l" defTabSz="914400" rtl="0" eaLnBrk="1" latinLnBrk="0" hangingPunct="1">
        <a:lnSpc>
          <a:spcPct val="90000"/>
        </a:lnSpc>
        <a:spcBef>
          <a:spcPts val="400"/>
        </a:spcBef>
        <a:spcAft>
          <a:spcPts val="400"/>
        </a:spcAft>
        <a:buClr>
          <a:schemeClr val="accent3"/>
        </a:buClr>
        <a:buSzPct val="100000"/>
        <a:buFont typeface="Arial" panose="020B0604020202020204" pitchFamily="34" charset="0"/>
        <a:buChar char="−"/>
        <a:defRPr sz="1600" kern="1200">
          <a:solidFill>
            <a:schemeClr val="tx1"/>
          </a:solidFill>
          <a:latin typeface="Noto Sans" panose="020B0502040504020204" pitchFamily="34"/>
          <a:ea typeface="Noto Sans" panose="020B0502040504020204" pitchFamily="34"/>
          <a:cs typeface="Noto Sans" panose="020B0502040504020204" pitchFamily="3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21F558-905B-4DE5-8418-89B678B40283}"/>
              </a:ext>
            </a:extLst>
          </p:cNvPr>
          <p:cNvSpPr>
            <a:spLocks noGrp="1"/>
          </p:cNvSpPr>
          <p:nvPr>
            <p:ph type="title"/>
          </p:nvPr>
        </p:nvSpPr>
        <p:spPr>
          <a:xfrm>
            <a:off x="838200" y="238125"/>
            <a:ext cx="10515600" cy="1001857"/>
          </a:xfrm>
          <a:prstGeom prst="rect">
            <a:avLst/>
          </a:prstGeom>
        </p:spPr>
        <p:txBody>
          <a:bodyPr vert="horz" lIns="91440" tIns="45720" rIns="91440" bIns="45720" rtlCol="0" anchor="b">
            <a:noAutofit/>
          </a:bodyPr>
          <a:lstStyle/>
          <a:p>
            <a:r>
              <a:rPr lang="en-US" dirty="0"/>
              <a:t>Click to edit slide title</a:t>
            </a:r>
          </a:p>
        </p:txBody>
      </p:sp>
      <p:sp>
        <p:nvSpPr>
          <p:cNvPr id="3" name="Text Placeholder 2">
            <a:extLst>
              <a:ext uri="{FF2B5EF4-FFF2-40B4-BE49-F238E27FC236}">
                <a16:creationId xmlns:a16="http://schemas.microsoft.com/office/drawing/2014/main" id="{723179C2-CDB2-4229-A35B-5A2206CE1514}"/>
              </a:ext>
            </a:extLst>
          </p:cNvPr>
          <p:cNvSpPr>
            <a:spLocks noGrp="1"/>
          </p:cNvSpPr>
          <p:nvPr>
            <p:ph type="body" idx="1"/>
          </p:nvPr>
        </p:nvSpPr>
        <p:spPr>
          <a:xfrm>
            <a:off x="838200" y="1400176"/>
            <a:ext cx="10515600" cy="4714875"/>
          </a:xfrm>
          <a:prstGeom prst="rect">
            <a:avLst/>
          </a:prstGeom>
        </p:spPr>
        <p:txBody>
          <a:bodyPr vert="horz" lIns="91440" tIns="45720" rIns="91440" bIns="45720" rtlCol="0">
            <a:noAutofit/>
          </a:bodyPr>
          <a:lstStyle/>
          <a:p>
            <a:pPr lvl="0"/>
            <a:r>
              <a:rPr lang="en-US" dirty="0"/>
              <a:t>Click to edit slide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7028206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Lst>
  <p:hf sldNum="0" hdr="0" ftr="0" dt="0"/>
  <p:txStyles>
    <p:titleStyle>
      <a:lvl1pPr algn="l" defTabSz="914400" rtl="0" eaLnBrk="1" latinLnBrk="0" hangingPunct="1">
        <a:lnSpc>
          <a:spcPct val="90000"/>
        </a:lnSpc>
        <a:spcBef>
          <a:spcPct val="0"/>
        </a:spcBef>
        <a:buNone/>
        <a:defRPr sz="3600" kern="1200">
          <a:solidFill>
            <a:schemeClr val="accent3"/>
          </a:solidFill>
          <a:latin typeface="Noto Sans" panose="020B0502040504020204" pitchFamily="34"/>
          <a:ea typeface="Noto Sans" panose="020B0502040504020204" pitchFamily="34"/>
          <a:cs typeface="Noto Sans" panose="020B0502040504020204" pitchFamily="34"/>
        </a:defRPr>
      </a:lvl1pPr>
    </p:titleStyle>
    <p:bodyStyle>
      <a:lvl1pPr marL="341313" indent="-341313" algn="l" defTabSz="914400" rtl="0" eaLnBrk="1" latinLnBrk="0" hangingPunct="1">
        <a:lnSpc>
          <a:spcPct val="90000"/>
        </a:lnSpc>
        <a:spcBef>
          <a:spcPts val="400"/>
        </a:spcBef>
        <a:spcAft>
          <a:spcPts val="400"/>
        </a:spcAft>
        <a:buClr>
          <a:schemeClr val="accent3"/>
        </a:buClr>
        <a:buSzPct val="100000"/>
        <a:buFont typeface="Arial" panose="020B0604020202020204" pitchFamily="34" charset="0"/>
        <a:buChar char="○"/>
        <a:defRPr sz="2400" kern="1200">
          <a:solidFill>
            <a:schemeClr val="tx1"/>
          </a:solidFill>
          <a:latin typeface="Noto Sans" panose="020B0502040504020204" pitchFamily="34"/>
          <a:ea typeface="Noto Sans" panose="020B0502040504020204" pitchFamily="34"/>
          <a:cs typeface="Noto Sans" panose="020B0502040504020204" pitchFamily="34"/>
        </a:defRPr>
      </a:lvl1pPr>
      <a:lvl2pPr marL="684213" indent="-227013" algn="l" defTabSz="914400" rtl="0" eaLnBrk="1" latinLnBrk="0" hangingPunct="1">
        <a:lnSpc>
          <a:spcPct val="90000"/>
        </a:lnSpc>
        <a:spcBef>
          <a:spcPts val="400"/>
        </a:spcBef>
        <a:spcAft>
          <a:spcPts val="400"/>
        </a:spcAft>
        <a:buClr>
          <a:schemeClr val="accent3"/>
        </a:buClr>
        <a:buSzPct val="100000"/>
        <a:buFont typeface="Wingdings" panose="05000000000000000000" pitchFamily="2" charset="2"/>
        <a:buChar char="§"/>
        <a:defRPr sz="2000" kern="1200">
          <a:solidFill>
            <a:schemeClr val="tx1"/>
          </a:solidFill>
          <a:latin typeface="Noto Sans" panose="020B0502040504020204" pitchFamily="34"/>
          <a:ea typeface="Noto Sans" panose="020B0502040504020204" pitchFamily="34"/>
          <a:cs typeface="Noto Sans" panose="020B0502040504020204" pitchFamily="34"/>
        </a:defRPr>
      </a:lvl2pPr>
      <a:lvl3pPr marL="1090613" indent="-176213" algn="l" defTabSz="914400" rtl="0" eaLnBrk="1" latinLnBrk="0" hangingPunct="1">
        <a:lnSpc>
          <a:spcPct val="90000"/>
        </a:lnSpc>
        <a:spcBef>
          <a:spcPts val="400"/>
        </a:spcBef>
        <a:spcAft>
          <a:spcPts val="400"/>
        </a:spcAft>
        <a:buClr>
          <a:schemeClr val="accent3"/>
        </a:buClr>
        <a:buFont typeface="Arial" panose="020B0604020202020204" pitchFamily="34" charset="0"/>
        <a:buChar char="•"/>
        <a:defRPr sz="1800" kern="1200">
          <a:solidFill>
            <a:schemeClr val="tx1"/>
          </a:solidFill>
          <a:latin typeface="Noto Sans" panose="020B0502040504020204" pitchFamily="34"/>
          <a:ea typeface="Noto Sans" panose="020B0502040504020204" pitchFamily="34"/>
          <a:cs typeface="Noto Sans" panose="020B0502040504020204" pitchFamily="34"/>
        </a:defRPr>
      </a:lvl3pPr>
      <a:lvl4pPr marL="1600200" indent="-228600" algn="l" defTabSz="914400" rtl="0" eaLnBrk="1" latinLnBrk="0" hangingPunct="1">
        <a:lnSpc>
          <a:spcPct val="90000"/>
        </a:lnSpc>
        <a:spcBef>
          <a:spcPts val="400"/>
        </a:spcBef>
        <a:spcAft>
          <a:spcPts val="400"/>
        </a:spcAft>
        <a:buClr>
          <a:schemeClr val="accent3"/>
        </a:buClr>
        <a:buSzPct val="100000"/>
        <a:buFont typeface="Arial" panose="020B0604020202020204" pitchFamily="34" charset="0"/>
        <a:buChar char="−"/>
        <a:defRPr sz="1600" kern="1200">
          <a:solidFill>
            <a:schemeClr val="tx1"/>
          </a:solidFill>
          <a:latin typeface="Noto Sans" panose="020B0502040504020204" pitchFamily="34"/>
          <a:ea typeface="Noto Sans" panose="020B0502040504020204" pitchFamily="34"/>
          <a:cs typeface="Noto Sans" panose="020B0502040504020204" pitchFamily="3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82140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p:hf hdr="0" ftr="0" dt="0"/>
  <p:txStyles>
    <p:titleStyle>
      <a:lvl1pPr algn="l" rtl="0" eaLnBrk="1" latinLnBrk="0" hangingPunct="1">
        <a:lnSpc>
          <a:spcPct val="80000"/>
        </a:lnSpc>
        <a:spcBef>
          <a:spcPct val="0"/>
        </a:spcBef>
        <a:buNone/>
        <a:defRPr sz="3200" b="0" i="0" kern="1200">
          <a:solidFill>
            <a:schemeClr val="tx2"/>
          </a:solidFill>
          <a:latin typeface="Arial"/>
          <a:ea typeface="+mj-ea"/>
          <a:cs typeface="Arial"/>
        </a:defRPr>
      </a:lvl1pPr>
    </p:titleStyle>
    <p:bodyStyle>
      <a:lvl1pPr marL="365751" indent="-365751" algn="l" rtl="0" eaLnBrk="1" latinLnBrk="0" hangingPunct="1">
        <a:spcBef>
          <a:spcPts val="800"/>
        </a:spcBef>
        <a:spcAft>
          <a:spcPts val="0"/>
        </a:spcAft>
        <a:buClr>
          <a:schemeClr val="accent2"/>
        </a:buClr>
        <a:buSzPct val="100000"/>
        <a:buFont typeface="Wingdings 3"/>
        <a:buChar char=""/>
        <a:defRPr sz="2667" b="0" i="0" kern="1200">
          <a:solidFill>
            <a:schemeClr val="tx1"/>
          </a:solidFill>
          <a:latin typeface="Arial"/>
          <a:ea typeface="+mn-ea"/>
          <a:cs typeface="Arial"/>
        </a:defRPr>
      </a:lvl1pPr>
      <a:lvl2pPr marL="731502" indent="-365751" algn="l" rtl="0" eaLnBrk="1" latinLnBrk="0" hangingPunct="1">
        <a:spcBef>
          <a:spcPts val="667"/>
        </a:spcBef>
        <a:spcAft>
          <a:spcPts val="0"/>
        </a:spcAft>
        <a:buClr>
          <a:schemeClr val="accent2"/>
        </a:buClr>
        <a:buSzPct val="120000"/>
        <a:buFont typeface="Arial"/>
        <a:buChar char="•"/>
        <a:defRPr sz="2667" b="0" i="0" kern="1200">
          <a:solidFill>
            <a:schemeClr val="tx1"/>
          </a:solidFill>
          <a:latin typeface="Arial"/>
          <a:ea typeface="+mn-ea"/>
          <a:cs typeface="Arial"/>
        </a:defRPr>
      </a:lvl2pPr>
      <a:lvl3pPr marL="1097253" indent="-304792" algn="l" rtl="0" eaLnBrk="1" latinLnBrk="0" hangingPunct="1">
        <a:spcBef>
          <a:spcPts val="667"/>
        </a:spcBef>
        <a:spcAft>
          <a:spcPts val="0"/>
        </a:spcAft>
        <a:buClr>
          <a:schemeClr val="accent2"/>
        </a:buClr>
        <a:buSzPct val="100000"/>
        <a:buFont typeface="Lucida Grande"/>
        <a:buChar char="–"/>
        <a:defRPr sz="2667" b="0" i="0" kern="1200">
          <a:solidFill>
            <a:schemeClr val="tx1"/>
          </a:solidFill>
          <a:latin typeface="Arial"/>
          <a:ea typeface="+mn-ea"/>
          <a:cs typeface="Arial"/>
        </a:defRPr>
      </a:lvl3pPr>
      <a:lvl4pPr marL="1463003" indent="-304792" algn="l" rtl="0" eaLnBrk="1" latinLnBrk="0" hangingPunct="1">
        <a:spcBef>
          <a:spcPts val="533"/>
        </a:spcBef>
        <a:spcAft>
          <a:spcPts val="0"/>
        </a:spcAft>
        <a:buClr>
          <a:schemeClr val="accent2">
            <a:shade val="75000"/>
          </a:schemeClr>
        </a:buClr>
        <a:buSzPct val="75000"/>
        <a:buFont typeface="Courier New"/>
        <a:buChar char="o"/>
        <a:defRPr sz="2667" b="0" i="0" kern="1200">
          <a:solidFill>
            <a:schemeClr val="tx1"/>
          </a:solidFill>
          <a:latin typeface="Arial"/>
          <a:ea typeface="+mn-ea"/>
          <a:cs typeface="Arial"/>
        </a:defRPr>
      </a:lvl4pPr>
      <a:lvl5pPr marL="1828754" indent="-304792" algn="l" rtl="0" eaLnBrk="1" latinLnBrk="0" hangingPunct="1">
        <a:spcBef>
          <a:spcPts val="400"/>
        </a:spcBef>
        <a:spcAft>
          <a:spcPts val="0"/>
        </a:spcAft>
        <a:buClr>
          <a:schemeClr val="accent2"/>
        </a:buClr>
        <a:buSzPct val="100000"/>
        <a:buFont typeface="Wingdings" charset="2"/>
        <a:buChar char="§"/>
        <a:defRPr sz="2667" b="0" i="0" kern="1200">
          <a:solidFill>
            <a:schemeClr val="tx1"/>
          </a:solidFill>
          <a:latin typeface="Arial"/>
          <a:ea typeface="+mn-ea"/>
          <a:cs typeface="Arial"/>
        </a:defRPr>
      </a:lvl5pPr>
      <a:lvl6pPr marL="2194505" indent="-243834" algn="l" rtl="0" eaLnBrk="1" latinLnBrk="0" hangingPunct="1">
        <a:spcBef>
          <a:spcPts val="400"/>
        </a:spcBef>
        <a:buClr>
          <a:srgbClr val="9FB8CD">
            <a:shade val="75000"/>
          </a:srgbClr>
        </a:buClr>
        <a:buSzPct val="75000"/>
        <a:buFont typeface="Wingdings 3"/>
        <a:buChar char=""/>
        <a:defRPr lang="en-US" sz="2133" kern="1200" smtClean="0">
          <a:solidFill>
            <a:schemeClr val="tx1"/>
          </a:solidFill>
          <a:latin typeface="+mn-lt"/>
          <a:ea typeface="+mn-ea"/>
          <a:cs typeface="+mn-cs"/>
        </a:defRPr>
      </a:lvl6pPr>
      <a:lvl7pPr marL="2438339" indent="-243834" algn="l" rtl="0" eaLnBrk="1" latinLnBrk="0" hangingPunct="1">
        <a:spcBef>
          <a:spcPts val="400"/>
        </a:spcBef>
        <a:buClr>
          <a:srgbClr val="727CA3">
            <a:shade val="75000"/>
          </a:srgbClr>
        </a:buClr>
        <a:buSzPct val="75000"/>
        <a:buFont typeface="Wingdings 3"/>
        <a:buChar char=""/>
        <a:defRPr lang="en-US" sz="1867" kern="1200" smtClean="0">
          <a:solidFill>
            <a:schemeClr val="tx1"/>
          </a:solidFill>
          <a:latin typeface="+mn-lt"/>
          <a:ea typeface="+mn-ea"/>
          <a:cs typeface="+mn-cs"/>
        </a:defRPr>
      </a:lvl7pPr>
      <a:lvl8pPr marL="2682173" indent="-243834" algn="l" rtl="0" eaLnBrk="1" latinLnBrk="0" hangingPunct="1">
        <a:spcBef>
          <a:spcPts val="400"/>
        </a:spcBef>
        <a:buClr>
          <a:prstClr val="white">
            <a:shade val="50000"/>
          </a:prstClr>
        </a:buClr>
        <a:buSzPct val="75000"/>
        <a:buFont typeface="Wingdings 3"/>
        <a:buChar char=""/>
        <a:defRPr lang="en-US" sz="1867" kern="1200" smtClean="0">
          <a:solidFill>
            <a:schemeClr val="tx1"/>
          </a:solidFill>
          <a:latin typeface="+mn-lt"/>
          <a:ea typeface="+mn-ea"/>
          <a:cs typeface="+mn-cs"/>
        </a:defRPr>
      </a:lvl8pPr>
      <a:lvl9pPr marL="2926007" indent="-243834" algn="l" rtl="0" eaLnBrk="1" latinLnBrk="0" hangingPunct="1">
        <a:spcBef>
          <a:spcPts val="400"/>
        </a:spcBef>
        <a:buClr>
          <a:srgbClr val="9FB8CD"/>
        </a:buClr>
        <a:buSzPct val="75000"/>
        <a:buFont typeface="Wingdings 3"/>
        <a:buChar char=""/>
        <a:defRPr lang="en-US" sz="1600" kern="1200" smtClean="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609585" algn="l" rtl="0" eaLnBrk="1" hangingPunct="1">
        <a:defRPr kern="1200">
          <a:solidFill>
            <a:schemeClr val="tx1"/>
          </a:solidFill>
          <a:latin typeface="+mn-lt"/>
          <a:ea typeface="+mn-ea"/>
          <a:cs typeface="+mn-cs"/>
        </a:defRPr>
      </a:lvl2pPr>
      <a:lvl3pPr marL="1219170" algn="l" rtl="0" eaLnBrk="1" hangingPunct="1">
        <a:defRPr kern="1200">
          <a:solidFill>
            <a:schemeClr val="tx1"/>
          </a:solidFill>
          <a:latin typeface="+mn-lt"/>
          <a:ea typeface="+mn-ea"/>
          <a:cs typeface="+mn-cs"/>
        </a:defRPr>
      </a:lvl3pPr>
      <a:lvl4pPr marL="1828754" algn="l" rtl="0" eaLnBrk="1" hangingPunct="1">
        <a:defRPr kern="1200">
          <a:solidFill>
            <a:schemeClr val="tx1"/>
          </a:solidFill>
          <a:latin typeface="+mn-lt"/>
          <a:ea typeface="+mn-ea"/>
          <a:cs typeface="+mn-cs"/>
        </a:defRPr>
      </a:lvl4pPr>
      <a:lvl5pPr marL="2438339" algn="l" rtl="0" eaLnBrk="1" hangingPunct="1">
        <a:defRPr kern="1200">
          <a:solidFill>
            <a:schemeClr val="tx1"/>
          </a:solidFill>
          <a:latin typeface="+mn-lt"/>
          <a:ea typeface="+mn-ea"/>
          <a:cs typeface="+mn-cs"/>
        </a:defRPr>
      </a:lvl5pPr>
      <a:lvl6pPr marL="3047924" algn="l" rtl="0" eaLnBrk="1" hangingPunct="1">
        <a:defRPr kern="1200">
          <a:solidFill>
            <a:schemeClr val="tx1"/>
          </a:solidFill>
          <a:latin typeface="+mn-lt"/>
          <a:ea typeface="+mn-ea"/>
          <a:cs typeface="+mn-cs"/>
        </a:defRPr>
      </a:lvl6pPr>
      <a:lvl7pPr marL="3657509" algn="l" rtl="0" eaLnBrk="1" hangingPunct="1">
        <a:defRPr kern="1200">
          <a:solidFill>
            <a:schemeClr val="tx1"/>
          </a:solidFill>
          <a:latin typeface="+mn-lt"/>
          <a:ea typeface="+mn-ea"/>
          <a:cs typeface="+mn-cs"/>
        </a:defRPr>
      </a:lvl7pPr>
      <a:lvl8pPr marL="4267093" algn="l" rtl="0" eaLnBrk="1" hangingPunct="1">
        <a:defRPr kern="1200">
          <a:solidFill>
            <a:schemeClr val="tx1"/>
          </a:solidFill>
          <a:latin typeface="+mn-lt"/>
          <a:ea typeface="+mn-ea"/>
          <a:cs typeface="+mn-cs"/>
        </a:defRPr>
      </a:lvl8pPr>
      <a:lvl9pPr marL="4876678"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caloptima.conveyotcsolutions.com/"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hyperlink" Target="http://www.caloptima.org/"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mailto:lnguyen@caloptima.org"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www.caloptima.org/OneCare"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hyperlink" Target="https://www.caloptima.org/~/media/Files/CalOptimaOrg/508/Members/OneCare/2023/2023_OneCare_MemberHandbook_E_508.ashx"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www.caloptima.org/OneCare"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020308-D11D-4E98-B214-DAE1EE044901}"/>
              </a:ext>
            </a:extLst>
          </p:cNvPr>
          <p:cNvSpPr>
            <a:spLocks noGrp="1"/>
          </p:cNvSpPr>
          <p:nvPr>
            <p:ph type="body" sz="quarter" idx="11"/>
          </p:nvPr>
        </p:nvSpPr>
        <p:spPr>
          <a:xfrm>
            <a:off x="738191" y="5522471"/>
            <a:ext cx="8246783" cy="850603"/>
          </a:xfrm>
        </p:spPr>
        <p:txBody>
          <a:bodyPr/>
          <a:lstStyle/>
          <a:p>
            <a:r>
              <a:rPr lang="en-US" dirty="0">
                <a:solidFill>
                  <a:srgbClr val="6BBE4A"/>
                </a:solidFill>
              </a:rPr>
              <a:t>OneCare (HMO D-SNP), a Medicare Medi-Cal Plan</a:t>
            </a:r>
            <a:br>
              <a:rPr lang="en-US" dirty="0"/>
            </a:br>
            <a:r>
              <a:rPr lang="en-US" sz="3600" b="1" dirty="0">
                <a:solidFill>
                  <a:srgbClr val="9A2890"/>
                </a:solidFill>
              </a:rPr>
              <a:t>2024 Benefits</a:t>
            </a:r>
          </a:p>
        </p:txBody>
      </p:sp>
      <p:pic>
        <p:nvPicPr>
          <p:cNvPr id="7" name="Picture 6" descr="A person and a child&#10;&#10;Description automatically generated with low confidence">
            <a:extLst>
              <a:ext uri="{FF2B5EF4-FFF2-40B4-BE49-F238E27FC236}">
                <a16:creationId xmlns:a16="http://schemas.microsoft.com/office/drawing/2014/main" id="{2285987D-EF90-1720-9282-4033912565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262" y="2073274"/>
            <a:ext cx="7705897" cy="3449197"/>
          </a:xfrm>
          <a:prstGeom prst="rect">
            <a:avLst/>
          </a:prstGeom>
        </p:spPr>
      </p:pic>
    </p:spTree>
    <p:extLst>
      <p:ext uri="{BB962C8B-B14F-4D97-AF65-F5344CB8AC3E}">
        <p14:creationId xmlns:p14="http://schemas.microsoft.com/office/powerpoint/2010/main" val="4042262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CC7B46-9395-CA6B-5F55-3FF0439F4368}"/>
              </a:ext>
            </a:extLst>
          </p:cNvPr>
          <p:cNvSpPr>
            <a:spLocks noGrp="1"/>
          </p:cNvSpPr>
          <p:nvPr>
            <p:ph type="title"/>
          </p:nvPr>
        </p:nvSpPr>
        <p:spPr/>
        <p:txBody>
          <a:bodyPr/>
          <a:lstStyle/>
          <a:p>
            <a:r>
              <a:rPr lang="en-US" dirty="0"/>
              <a:t>2024 Benefit Highlights (cont.)</a:t>
            </a:r>
          </a:p>
        </p:txBody>
      </p:sp>
      <p:graphicFrame>
        <p:nvGraphicFramePr>
          <p:cNvPr id="7" name="Table 6">
            <a:extLst>
              <a:ext uri="{FF2B5EF4-FFF2-40B4-BE49-F238E27FC236}">
                <a16:creationId xmlns:a16="http://schemas.microsoft.com/office/drawing/2014/main" id="{2F277C57-DACA-97CD-9F2C-84FDC49FCAF9}"/>
              </a:ext>
            </a:extLst>
          </p:cNvPr>
          <p:cNvGraphicFramePr>
            <a:graphicFrameLocks noGrp="1"/>
          </p:cNvGraphicFramePr>
          <p:nvPr>
            <p:extLst>
              <p:ext uri="{D42A27DB-BD31-4B8C-83A1-F6EECF244321}">
                <p14:modId xmlns:p14="http://schemas.microsoft.com/office/powerpoint/2010/main" val="4073007500"/>
              </p:ext>
            </p:extLst>
          </p:nvPr>
        </p:nvGraphicFramePr>
        <p:xfrm>
          <a:off x="838200" y="1867224"/>
          <a:ext cx="10386924" cy="1463040"/>
        </p:xfrm>
        <a:graphic>
          <a:graphicData uri="http://schemas.openxmlformats.org/drawingml/2006/table">
            <a:tbl>
              <a:tblPr firstRow="1" bandRow="1">
                <a:tableStyleId>{F5AB1C69-6EDB-4FF4-983F-18BD219EF322}</a:tableStyleId>
              </a:tblPr>
              <a:tblGrid>
                <a:gridCol w="7785240">
                  <a:extLst>
                    <a:ext uri="{9D8B030D-6E8A-4147-A177-3AD203B41FA5}">
                      <a16:colId xmlns:a16="http://schemas.microsoft.com/office/drawing/2014/main" val="3564551999"/>
                    </a:ext>
                  </a:extLst>
                </a:gridCol>
                <a:gridCol w="1306286">
                  <a:extLst>
                    <a:ext uri="{9D8B030D-6E8A-4147-A177-3AD203B41FA5}">
                      <a16:colId xmlns:a16="http://schemas.microsoft.com/office/drawing/2014/main" val="3572544394"/>
                    </a:ext>
                  </a:extLst>
                </a:gridCol>
                <a:gridCol w="1295398">
                  <a:extLst>
                    <a:ext uri="{9D8B030D-6E8A-4147-A177-3AD203B41FA5}">
                      <a16:colId xmlns:a16="http://schemas.microsoft.com/office/drawing/2014/main" val="3527060036"/>
                    </a:ext>
                  </a:extLst>
                </a:gridCol>
              </a:tblGrid>
              <a:tr h="355141">
                <a:tc>
                  <a:txBody>
                    <a:bodyPr/>
                    <a:lstStyle/>
                    <a:p>
                      <a:pPr algn="ctr"/>
                      <a:r>
                        <a:rPr lang="en-US" dirty="0"/>
                        <a:t>Benefit</a:t>
                      </a:r>
                    </a:p>
                  </a:txBody>
                  <a:tcPr anchor="ctr"/>
                </a:tc>
                <a:tc>
                  <a:txBody>
                    <a:bodyPr/>
                    <a:lstStyle/>
                    <a:p>
                      <a:pPr algn="ctr"/>
                      <a:r>
                        <a:rPr lang="en-US" dirty="0"/>
                        <a:t>Covered</a:t>
                      </a:r>
                    </a:p>
                  </a:txBody>
                  <a:tcPr anchor="ctr"/>
                </a:tc>
                <a:tc>
                  <a:txBody>
                    <a:bodyPr/>
                    <a:lstStyle/>
                    <a:p>
                      <a:pPr algn="ctr"/>
                      <a:r>
                        <a:rPr lang="en-US" dirty="0"/>
                        <a:t>Cost</a:t>
                      </a:r>
                    </a:p>
                  </a:txBody>
                  <a:tcPr anchor="ctr"/>
                </a:tc>
                <a:extLst>
                  <a:ext uri="{0D108BD9-81ED-4DB2-BD59-A6C34878D82A}">
                    <a16:rowId xmlns:a16="http://schemas.microsoft.com/office/drawing/2014/main" val="481344528"/>
                  </a:ext>
                </a:extLst>
              </a:tr>
              <a:tr h="355141">
                <a:tc>
                  <a:txBody>
                    <a:bodyPr/>
                    <a:lstStyle/>
                    <a:p>
                      <a:r>
                        <a:rPr lang="en-US" dirty="0"/>
                        <a:t>Orange County In-Home Support Services (IHSS) + Companion Care</a:t>
                      </a:r>
                    </a:p>
                  </a:txBody>
                  <a:tcPr>
                    <a:solidFill>
                      <a:schemeClr val="bg1">
                        <a:lumMod val="95000"/>
                      </a:schemeClr>
                    </a:solidFill>
                  </a:tcPr>
                </a:tc>
                <a:tc>
                  <a:txBody>
                    <a:bodyPr/>
                    <a:lstStyle/>
                    <a:p>
                      <a:pPr algn="ctr"/>
                      <a:r>
                        <a:rPr lang="en-US" b="1" dirty="0"/>
                        <a:t>Yes</a:t>
                      </a:r>
                    </a:p>
                  </a:txBody>
                  <a:tcPr anchor="ctr">
                    <a:solidFill>
                      <a:schemeClr val="bg1">
                        <a:lumMod val="85000"/>
                      </a:schemeClr>
                    </a:solidFill>
                  </a:tcPr>
                </a:tc>
                <a:tc>
                  <a:txBody>
                    <a:bodyPr/>
                    <a:lstStyle/>
                    <a:p>
                      <a:pPr algn="ctr"/>
                      <a:r>
                        <a:rPr lang="en-US" b="1" dirty="0"/>
                        <a:t>$0</a:t>
                      </a:r>
                    </a:p>
                  </a:txBody>
                  <a:tcPr anchor="ctr">
                    <a:solidFill>
                      <a:schemeClr val="bg1">
                        <a:lumMod val="85000"/>
                      </a:schemeClr>
                    </a:solidFill>
                  </a:tcPr>
                </a:tc>
                <a:extLst>
                  <a:ext uri="{0D108BD9-81ED-4DB2-BD59-A6C34878D82A}">
                    <a16:rowId xmlns:a16="http://schemas.microsoft.com/office/drawing/2014/main" val="230783492"/>
                  </a:ext>
                </a:extLst>
              </a:tr>
              <a:tr h="355141">
                <a:tc>
                  <a:txBody>
                    <a:bodyPr/>
                    <a:lstStyle/>
                    <a:p>
                      <a:r>
                        <a:rPr lang="en-US" dirty="0"/>
                        <a:t>Community-Based Adult Services (CBAS)</a:t>
                      </a:r>
                    </a:p>
                  </a:txBody>
                  <a:tcPr>
                    <a:solidFill>
                      <a:schemeClr val="bg1">
                        <a:lumMod val="95000"/>
                      </a:schemeClr>
                    </a:solidFill>
                  </a:tcPr>
                </a:tc>
                <a:tc>
                  <a:txBody>
                    <a:bodyPr/>
                    <a:lstStyle/>
                    <a:p>
                      <a:pPr algn="ctr"/>
                      <a:r>
                        <a:rPr lang="en-US" b="1" dirty="0"/>
                        <a:t>Yes</a:t>
                      </a:r>
                    </a:p>
                  </a:txBody>
                  <a:tcPr anchor="ctr">
                    <a:solidFill>
                      <a:schemeClr val="bg1">
                        <a:lumMod val="85000"/>
                      </a:schemeClr>
                    </a:solidFill>
                  </a:tcPr>
                </a:tc>
                <a:tc>
                  <a:txBody>
                    <a:bodyPr/>
                    <a:lstStyle/>
                    <a:p>
                      <a:pPr algn="ctr"/>
                      <a:r>
                        <a:rPr lang="en-US" b="1" dirty="0"/>
                        <a:t>$0</a:t>
                      </a:r>
                    </a:p>
                  </a:txBody>
                  <a:tcPr anchor="ctr">
                    <a:solidFill>
                      <a:schemeClr val="bg1">
                        <a:lumMod val="85000"/>
                      </a:schemeClr>
                    </a:solidFill>
                  </a:tcPr>
                </a:tc>
                <a:extLst>
                  <a:ext uri="{0D108BD9-81ED-4DB2-BD59-A6C34878D82A}">
                    <a16:rowId xmlns:a16="http://schemas.microsoft.com/office/drawing/2014/main" val="1976790807"/>
                  </a:ext>
                </a:extLst>
              </a:tr>
              <a:tr h="355141">
                <a:tc>
                  <a:txBody>
                    <a:bodyPr/>
                    <a:lstStyle/>
                    <a:p>
                      <a:r>
                        <a:rPr lang="en-US" dirty="0"/>
                        <a:t>Long-Term Care (LTC)</a:t>
                      </a:r>
                    </a:p>
                  </a:txBody>
                  <a:tcPr>
                    <a:solidFill>
                      <a:schemeClr val="bg1">
                        <a:lumMod val="95000"/>
                      </a:schemeClr>
                    </a:solidFill>
                  </a:tcPr>
                </a:tc>
                <a:tc>
                  <a:txBody>
                    <a:bodyPr/>
                    <a:lstStyle/>
                    <a:p>
                      <a:pPr algn="ctr"/>
                      <a:r>
                        <a:rPr lang="en-US" b="1" dirty="0"/>
                        <a:t>Yes</a:t>
                      </a:r>
                    </a:p>
                  </a:txBody>
                  <a:tcPr anchor="ctr">
                    <a:solidFill>
                      <a:schemeClr val="bg1">
                        <a:lumMod val="85000"/>
                      </a:schemeClr>
                    </a:solidFill>
                  </a:tcPr>
                </a:tc>
                <a:tc>
                  <a:txBody>
                    <a:bodyPr/>
                    <a:lstStyle/>
                    <a:p>
                      <a:pPr algn="ctr"/>
                      <a:r>
                        <a:rPr lang="en-US" b="1" dirty="0"/>
                        <a:t>$0</a:t>
                      </a:r>
                    </a:p>
                  </a:txBody>
                  <a:tcPr anchor="ctr">
                    <a:solidFill>
                      <a:schemeClr val="bg1">
                        <a:lumMod val="85000"/>
                      </a:schemeClr>
                    </a:solidFill>
                  </a:tcPr>
                </a:tc>
                <a:extLst>
                  <a:ext uri="{0D108BD9-81ED-4DB2-BD59-A6C34878D82A}">
                    <a16:rowId xmlns:a16="http://schemas.microsoft.com/office/drawing/2014/main" val="1351495622"/>
                  </a:ext>
                </a:extLst>
              </a:tr>
            </a:tbl>
          </a:graphicData>
        </a:graphic>
      </p:graphicFrame>
      <p:graphicFrame>
        <p:nvGraphicFramePr>
          <p:cNvPr id="8" name="Table 6">
            <a:extLst>
              <a:ext uri="{FF2B5EF4-FFF2-40B4-BE49-F238E27FC236}">
                <a16:creationId xmlns:a16="http://schemas.microsoft.com/office/drawing/2014/main" id="{45FFD948-BCE7-302D-788F-E06F3D013597}"/>
              </a:ext>
            </a:extLst>
          </p:cNvPr>
          <p:cNvGraphicFramePr>
            <a:graphicFrameLocks noGrp="1"/>
          </p:cNvGraphicFramePr>
          <p:nvPr>
            <p:extLst>
              <p:ext uri="{D42A27DB-BD31-4B8C-83A1-F6EECF244321}">
                <p14:modId xmlns:p14="http://schemas.microsoft.com/office/powerpoint/2010/main" val="2886296570"/>
              </p:ext>
            </p:extLst>
          </p:nvPr>
        </p:nvGraphicFramePr>
        <p:xfrm>
          <a:off x="838200" y="3957506"/>
          <a:ext cx="10386924" cy="2194560"/>
        </p:xfrm>
        <a:graphic>
          <a:graphicData uri="http://schemas.openxmlformats.org/drawingml/2006/table">
            <a:tbl>
              <a:tblPr firstRow="1" bandRow="1">
                <a:tableStyleId>{F5AB1C69-6EDB-4FF4-983F-18BD219EF322}</a:tableStyleId>
              </a:tblPr>
              <a:tblGrid>
                <a:gridCol w="7785240">
                  <a:extLst>
                    <a:ext uri="{9D8B030D-6E8A-4147-A177-3AD203B41FA5}">
                      <a16:colId xmlns:a16="http://schemas.microsoft.com/office/drawing/2014/main" val="3564551999"/>
                    </a:ext>
                  </a:extLst>
                </a:gridCol>
                <a:gridCol w="1306286">
                  <a:extLst>
                    <a:ext uri="{9D8B030D-6E8A-4147-A177-3AD203B41FA5}">
                      <a16:colId xmlns:a16="http://schemas.microsoft.com/office/drawing/2014/main" val="3572544394"/>
                    </a:ext>
                  </a:extLst>
                </a:gridCol>
                <a:gridCol w="1295398">
                  <a:extLst>
                    <a:ext uri="{9D8B030D-6E8A-4147-A177-3AD203B41FA5}">
                      <a16:colId xmlns:a16="http://schemas.microsoft.com/office/drawing/2014/main" val="3527060036"/>
                    </a:ext>
                  </a:extLst>
                </a:gridCol>
              </a:tblGrid>
              <a:tr h="355141">
                <a:tc>
                  <a:txBody>
                    <a:bodyPr/>
                    <a:lstStyle/>
                    <a:p>
                      <a:pPr algn="ctr"/>
                      <a:r>
                        <a:rPr lang="en-US" dirty="0"/>
                        <a:t>Benefit</a:t>
                      </a:r>
                    </a:p>
                  </a:txBody>
                  <a:tcPr anchor="ctr"/>
                </a:tc>
                <a:tc>
                  <a:txBody>
                    <a:bodyPr/>
                    <a:lstStyle/>
                    <a:p>
                      <a:pPr algn="ctr"/>
                      <a:r>
                        <a:rPr lang="en-US" dirty="0"/>
                        <a:t>Covered</a:t>
                      </a:r>
                    </a:p>
                  </a:txBody>
                  <a:tcPr anchor="ctr"/>
                </a:tc>
                <a:tc>
                  <a:txBody>
                    <a:bodyPr/>
                    <a:lstStyle/>
                    <a:p>
                      <a:pPr algn="ctr"/>
                      <a:r>
                        <a:rPr lang="en-US" dirty="0"/>
                        <a:t>Cost</a:t>
                      </a:r>
                    </a:p>
                  </a:txBody>
                  <a:tcPr anchor="ctr"/>
                </a:tc>
                <a:extLst>
                  <a:ext uri="{0D108BD9-81ED-4DB2-BD59-A6C34878D82A}">
                    <a16:rowId xmlns:a16="http://schemas.microsoft.com/office/drawing/2014/main" val="481344528"/>
                  </a:ext>
                </a:extLst>
              </a:tr>
              <a:tr h="355141">
                <a:tc>
                  <a:txBody>
                    <a:bodyPr/>
                    <a:lstStyle/>
                    <a:p>
                      <a:r>
                        <a:rPr lang="en-US" dirty="0"/>
                        <a:t>Hospital care and surgeries</a:t>
                      </a:r>
                    </a:p>
                  </a:txBody>
                  <a:tcPr>
                    <a:solidFill>
                      <a:schemeClr val="bg1">
                        <a:lumMod val="95000"/>
                      </a:schemeClr>
                    </a:solidFill>
                  </a:tcPr>
                </a:tc>
                <a:tc>
                  <a:txBody>
                    <a:bodyPr/>
                    <a:lstStyle/>
                    <a:p>
                      <a:pPr algn="ctr"/>
                      <a:r>
                        <a:rPr lang="en-US" b="1" dirty="0"/>
                        <a:t>Yes</a:t>
                      </a:r>
                    </a:p>
                  </a:txBody>
                  <a:tcPr anchor="ctr">
                    <a:solidFill>
                      <a:schemeClr val="bg1">
                        <a:lumMod val="85000"/>
                      </a:schemeClr>
                    </a:solidFill>
                  </a:tcPr>
                </a:tc>
                <a:tc>
                  <a:txBody>
                    <a:bodyPr/>
                    <a:lstStyle/>
                    <a:p>
                      <a:pPr algn="ctr"/>
                      <a:r>
                        <a:rPr lang="en-US" b="1" dirty="0"/>
                        <a:t>$0</a:t>
                      </a:r>
                    </a:p>
                  </a:txBody>
                  <a:tcPr anchor="ctr">
                    <a:solidFill>
                      <a:schemeClr val="bg1">
                        <a:lumMod val="85000"/>
                      </a:schemeClr>
                    </a:solidFill>
                  </a:tcPr>
                </a:tc>
                <a:extLst>
                  <a:ext uri="{0D108BD9-81ED-4DB2-BD59-A6C34878D82A}">
                    <a16:rowId xmlns:a16="http://schemas.microsoft.com/office/drawing/2014/main" val="230783492"/>
                  </a:ext>
                </a:extLst>
              </a:tr>
              <a:tr h="355141">
                <a:tc>
                  <a:txBody>
                    <a:bodyPr/>
                    <a:lstStyle/>
                    <a:p>
                      <a:r>
                        <a:rPr lang="en-US" dirty="0"/>
                        <a:t>Emergency room services</a:t>
                      </a:r>
                    </a:p>
                  </a:txBody>
                  <a:tcPr>
                    <a:solidFill>
                      <a:schemeClr val="bg1">
                        <a:lumMod val="95000"/>
                      </a:schemeClr>
                    </a:solidFill>
                  </a:tcPr>
                </a:tc>
                <a:tc>
                  <a:txBody>
                    <a:bodyPr/>
                    <a:lstStyle/>
                    <a:p>
                      <a:pPr algn="ctr"/>
                      <a:r>
                        <a:rPr lang="en-US" b="1" dirty="0"/>
                        <a:t>Yes</a:t>
                      </a:r>
                    </a:p>
                  </a:txBody>
                  <a:tcPr anchor="ctr">
                    <a:solidFill>
                      <a:schemeClr val="bg1">
                        <a:lumMod val="85000"/>
                      </a:schemeClr>
                    </a:solidFill>
                  </a:tcPr>
                </a:tc>
                <a:tc>
                  <a:txBody>
                    <a:bodyPr/>
                    <a:lstStyle/>
                    <a:p>
                      <a:pPr algn="ctr"/>
                      <a:r>
                        <a:rPr lang="en-US" b="1" dirty="0"/>
                        <a:t>$0</a:t>
                      </a:r>
                    </a:p>
                  </a:txBody>
                  <a:tcPr anchor="ctr">
                    <a:solidFill>
                      <a:schemeClr val="bg1">
                        <a:lumMod val="85000"/>
                      </a:schemeClr>
                    </a:solidFill>
                  </a:tcPr>
                </a:tc>
                <a:extLst>
                  <a:ext uri="{0D108BD9-81ED-4DB2-BD59-A6C34878D82A}">
                    <a16:rowId xmlns:a16="http://schemas.microsoft.com/office/drawing/2014/main" val="1976790807"/>
                  </a:ext>
                </a:extLst>
              </a:tr>
              <a:tr h="355141">
                <a:tc>
                  <a:txBody>
                    <a:bodyPr/>
                    <a:lstStyle/>
                    <a:p>
                      <a:r>
                        <a:rPr lang="en-US" dirty="0"/>
                        <a:t>Outpatient hospital services</a:t>
                      </a:r>
                    </a:p>
                  </a:txBody>
                  <a:tcPr>
                    <a:solidFill>
                      <a:schemeClr val="bg1">
                        <a:lumMod val="95000"/>
                      </a:schemeClr>
                    </a:solidFill>
                  </a:tcPr>
                </a:tc>
                <a:tc>
                  <a:txBody>
                    <a:bodyPr/>
                    <a:lstStyle/>
                    <a:p>
                      <a:pPr algn="ctr"/>
                      <a:r>
                        <a:rPr lang="en-US" b="1" dirty="0"/>
                        <a:t>Yes</a:t>
                      </a:r>
                    </a:p>
                  </a:txBody>
                  <a:tcPr anchor="ctr">
                    <a:solidFill>
                      <a:schemeClr val="bg1">
                        <a:lumMod val="85000"/>
                      </a:schemeClr>
                    </a:solidFill>
                  </a:tcPr>
                </a:tc>
                <a:tc>
                  <a:txBody>
                    <a:bodyPr/>
                    <a:lstStyle/>
                    <a:p>
                      <a:pPr algn="ctr"/>
                      <a:r>
                        <a:rPr lang="en-US" b="1" dirty="0"/>
                        <a:t>$0</a:t>
                      </a:r>
                    </a:p>
                  </a:txBody>
                  <a:tcPr anchor="ctr">
                    <a:solidFill>
                      <a:schemeClr val="bg1">
                        <a:lumMod val="85000"/>
                      </a:schemeClr>
                    </a:solidFill>
                  </a:tcPr>
                </a:tc>
                <a:extLst>
                  <a:ext uri="{0D108BD9-81ED-4DB2-BD59-A6C34878D82A}">
                    <a16:rowId xmlns:a16="http://schemas.microsoft.com/office/drawing/2014/main" val="1351495622"/>
                  </a:ext>
                </a:extLst>
              </a:tr>
              <a:tr h="355141">
                <a:tc>
                  <a:txBody>
                    <a:bodyPr/>
                    <a:lstStyle/>
                    <a:p>
                      <a:r>
                        <a:rPr lang="en-US" dirty="0"/>
                        <a:t>Ambulance services</a:t>
                      </a:r>
                    </a:p>
                  </a:txBody>
                  <a:tcPr>
                    <a:solidFill>
                      <a:schemeClr val="bg1">
                        <a:lumMod val="95000"/>
                      </a:schemeClr>
                    </a:solidFill>
                  </a:tcPr>
                </a:tc>
                <a:tc>
                  <a:txBody>
                    <a:bodyPr/>
                    <a:lstStyle/>
                    <a:p>
                      <a:pPr algn="ctr"/>
                      <a:r>
                        <a:rPr lang="en-US" b="1" dirty="0"/>
                        <a:t>Yes</a:t>
                      </a:r>
                    </a:p>
                  </a:txBody>
                  <a:tcPr anchor="ctr">
                    <a:solidFill>
                      <a:schemeClr val="bg1">
                        <a:lumMod val="85000"/>
                      </a:schemeClr>
                    </a:solidFill>
                  </a:tcPr>
                </a:tc>
                <a:tc>
                  <a:txBody>
                    <a:bodyPr/>
                    <a:lstStyle/>
                    <a:p>
                      <a:pPr algn="ctr"/>
                      <a:r>
                        <a:rPr lang="en-US" b="1" dirty="0"/>
                        <a:t>$0</a:t>
                      </a:r>
                    </a:p>
                  </a:txBody>
                  <a:tcPr anchor="ctr">
                    <a:solidFill>
                      <a:schemeClr val="bg1">
                        <a:lumMod val="85000"/>
                      </a:schemeClr>
                    </a:solidFill>
                  </a:tcPr>
                </a:tc>
                <a:extLst>
                  <a:ext uri="{0D108BD9-81ED-4DB2-BD59-A6C34878D82A}">
                    <a16:rowId xmlns:a16="http://schemas.microsoft.com/office/drawing/2014/main" val="1075378990"/>
                  </a:ext>
                </a:extLst>
              </a:tr>
              <a:tr h="355141">
                <a:tc>
                  <a:txBody>
                    <a:bodyPr/>
                    <a:lstStyle/>
                    <a:p>
                      <a:r>
                        <a:rPr lang="en-US" dirty="0"/>
                        <a:t>Skilled nursing facility and home health care</a:t>
                      </a:r>
                    </a:p>
                  </a:txBody>
                  <a:tcPr>
                    <a:solidFill>
                      <a:schemeClr val="bg1">
                        <a:lumMod val="95000"/>
                      </a:schemeClr>
                    </a:solidFill>
                  </a:tcPr>
                </a:tc>
                <a:tc>
                  <a:txBody>
                    <a:bodyPr/>
                    <a:lstStyle/>
                    <a:p>
                      <a:pPr algn="ctr"/>
                      <a:r>
                        <a:rPr lang="en-US" b="1" dirty="0"/>
                        <a:t>Yes</a:t>
                      </a:r>
                    </a:p>
                  </a:txBody>
                  <a:tcPr anchor="ctr">
                    <a:solidFill>
                      <a:schemeClr val="bg1">
                        <a:lumMod val="85000"/>
                      </a:schemeClr>
                    </a:solidFill>
                  </a:tcPr>
                </a:tc>
                <a:tc>
                  <a:txBody>
                    <a:bodyPr/>
                    <a:lstStyle/>
                    <a:p>
                      <a:pPr algn="ctr"/>
                      <a:r>
                        <a:rPr lang="en-US" b="1" dirty="0"/>
                        <a:t>$0</a:t>
                      </a:r>
                    </a:p>
                  </a:txBody>
                  <a:tcPr anchor="ctr">
                    <a:solidFill>
                      <a:schemeClr val="bg1">
                        <a:lumMod val="85000"/>
                      </a:schemeClr>
                    </a:solidFill>
                  </a:tcPr>
                </a:tc>
                <a:extLst>
                  <a:ext uri="{0D108BD9-81ED-4DB2-BD59-A6C34878D82A}">
                    <a16:rowId xmlns:a16="http://schemas.microsoft.com/office/drawing/2014/main" val="3408855443"/>
                  </a:ext>
                </a:extLst>
              </a:tr>
            </a:tbl>
          </a:graphicData>
        </a:graphic>
      </p:graphicFrame>
      <p:sp>
        <p:nvSpPr>
          <p:cNvPr id="9" name="TextBox 8">
            <a:extLst>
              <a:ext uri="{FF2B5EF4-FFF2-40B4-BE49-F238E27FC236}">
                <a16:creationId xmlns:a16="http://schemas.microsoft.com/office/drawing/2014/main" id="{E3EF0302-9B2D-1F03-A433-2C8EAC6F5185}"/>
              </a:ext>
            </a:extLst>
          </p:cNvPr>
          <p:cNvSpPr txBox="1"/>
          <p:nvPr/>
        </p:nvSpPr>
        <p:spPr>
          <a:xfrm>
            <a:off x="838200" y="1432880"/>
            <a:ext cx="6376516" cy="442127"/>
          </a:xfrm>
          <a:prstGeom prst="rect">
            <a:avLst/>
          </a:prstGeom>
        </p:spPr>
        <p:txBody>
          <a:bodyPr wrap="square" rtlCol="0" anchor="ctr">
            <a:normAutofit fontScale="55000" lnSpcReduction="20000"/>
          </a:bodyPr>
          <a:lstStyle/>
          <a:p>
            <a:pPr algn="l"/>
            <a:r>
              <a:rPr lang="en-US" sz="4800" dirty="0">
                <a:solidFill>
                  <a:srgbClr val="9A2890"/>
                </a:solidFill>
              </a:rPr>
              <a:t>Live Safely at Home</a:t>
            </a:r>
          </a:p>
        </p:txBody>
      </p:sp>
      <p:sp>
        <p:nvSpPr>
          <p:cNvPr id="10" name="TextBox 9">
            <a:extLst>
              <a:ext uri="{FF2B5EF4-FFF2-40B4-BE49-F238E27FC236}">
                <a16:creationId xmlns:a16="http://schemas.microsoft.com/office/drawing/2014/main" id="{3357AB72-A010-1BC7-3A2C-A12FE896D5D2}"/>
              </a:ext>
            </a:extLst>
          </p:cNvPr>
          <p:cNvSpPr txBox="1"/>
          <p:nvPr/>
        </p:nvSpPr>
        <p:spPr>
          <a:xfrm>
            <a:off x="838200" y="3545778"/>
            <a:ext cx="6376516" cy="442127"/>
          </a:xfrm>
          <a:prstGeom prst="rect">
            <a:avLst/>
          </a:prstGeom>
        </p:spPr>
        <p:txBody>
          <a:bodyPr wrap="square" rtlCol="0" anchor="ctr">
            <a:normAutofit fontScale="55000" lnSpcReduction="20000"/>
          </a:bodyPr>
          <a:lstStyle/>
          <a:p>
            <a:pPr algn="l"/>
            <a:r>
              <a:rPr lang="en-US" sz="4800" dirty="0">
                <a:solidFill>
                  <a:srgbClr val="9A2890"/>
                </a:solidFill>
              </a:rPr>
              <a:t>Hospital Services</a:t>
            </a:r>
          </a:p>
        </p:txBody>
      </p:sp>
    </p:spTree>
    <p:extLst>
      <p:ext uri="{BB962C8B-B14F-4D97-AF65-F5344CB8AC3E}">
        <p14:creationId xmlns:p14="http://schemas.microsoft.com/office/powerpoint/2010/main" val="3657973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B15FA1-7D96-23A1-B8D6-49674D05F0C8}"/>
              </a:ext>
            </a:extLst>
          </p:cNvPr>
          <p:cNvSpPr>
            <a:spLocks noGrp="1"/>
          </p:cNvSpPr>
          <p:nvPr>
            <p:ph idx="1"/>
          </p:nvPr>
        </p:nvSpPr>
        <p:spPr>
          <a:xfrm>
            <a:off x="838200" y="1400177"/>
            <a:ext cx="10515600" cy="1362573"/>
          </a:xfrm>
        </p:spPr>
        <p:txBody>
          <a:bodyPr/>
          <a:lstStyle/>
          <a:p>
            <a:r>
              <a:rPr lang="en-US" dirty="0"/>
              <a:t>OneCare (HMO D-SNP), a Medicare Medi-Cal Plan, combines your Medicare and Medi-Cal benefits in a single plan!</a:t>
            </a:r>
          </a:p>
          <a:p>
            <a:r>
              <a:rPr lang="en-US" dirty="0"/>
              <a:t>OneCare offers complete health care including:</a:t>
            </a:r>
          </a:p>
          <a:p>
            <a:pPr marL="0" marR="0" indent="0">
              <a:lnSpc>
                <a:spcPts val="2355"/>
              </a:lnSpc>
              <a:spcBef>
                <a:spcPts val="0"/>
              </a:spcBef>
              <a:spcAft>
                <a:spcPts val="0"/>
              </a:spcAft>
              <a:buNone/>
            </a:pPr>
            <a:endParaRPr lang="en-US" sz="1800" spc="-20" dirty="0">
              <a:solidFill>
                <a:srgbClr val="4C4D4F"/>
              </a:solidFill>
              <a:effectLst/>
              <a:latin typeface="Noto Sans" panose="020B0502040504020204" pitchFamily="34" charset="0"/>
              <a:ea typeface="Noto Sans" panose="020B0502040504020204" pitchFamily="34" charset="0"/>
            </a:endParaRPr>
          </a:p>
          <a:p>
            <a:pPr marL="0" marR="0" indent="0">
              <a:lnSpc>
                <a:spcPts val="2355"/>
              </a:lnSpc>
              <a:spcBef>
                <a:spcPts val="0"/>
              </a:spcBef>
              <a:spcAft>
                <a:spcPts val="0"/>
              </a:spcAft>
              <a:buNone/>
            </a:pPr>
            <a:endParaRPr lang="en-US" sz="1800" dirty="0">
              <a:effectLst/>
              <a:latin typeface="Noto Sans" panose="020B0502040504020204" pitchFamily="34" charset="0"/>
              <a:ea typeface="Noto Sans" panose="020B0502040504020204" pitchFamily="34" charset="0"/>
            </a:endParaRPr>
          </a:p>
        </p:txBody>
      </p:sp>
      <p:sp>
        <p:nvSpPr>
          <p:cNvPr id="3" name="Title 2">
            <a:extLst>
              <a:ext uri="{FF2B5EF4-FFF2-40B4-BE49-F238E27FC236}">
                <a16:creationId xmlns:a16="http://schemas.microsoft.com/office/drawing/2014/main" id="{EF700003-0225-0569-0E0F-226574E8D34F}"/>
              </a:ext>
            </a:extLst>
          </p:cNvPr>
          <p:cNvSpPr>
            <a:spLocks noGrp="1"/>
          </p:cNvSpPr>
          <p:nvPr>
            <p:ph type="title"/>
          </p:nvPr>
        </p:nvSpPr>
        <p:spPr/>
        <p:txBody>
          <a:bodyPr/>
          <a:lstStyle/>
          <a:p>
            <a:r>
              <a:rPr lang="en-US" dirty="0"/>
              <a:t>2024 Benefit Highlights</a:t>
            </a:r>
          </a:p>
        </p:txBody>
      </p:sp>
      <p:sp>
        <p:nvSpPr>
          <p:cNvPr id="5" name="TextBox 4">
            <a:extLst>
              <a:ext uri="{FF2B5EF4-FFF2-40B4-BE49-F238E27FC236}">
                <a16:creationId xmlns:a16="http://schemas.microsoft.com/office/drawing/2014/main" id="{B2691405-BE7D-C0E3-129A-28B40B2D8145}"/>
              </a:ext>
            </a:extLst>
          </p:cNvPr>
          <p:cNvSpPr txBox="1"/>
          <p:nvPr/>
        </p:nvSpPr>
        <p:spPr>
          <a:xfrm>
            <a:off x="1059309" y="3725171"/>
            <a:ext cx="1718268" cy="633046"/>
          </a:xfrm>
          <a:prstGeom prst="rect">
            <a:avLst/>
          </a:prstGeom>
        </p:spPr>
        <p:txBody>
          <a:bodyPr wrap="square" rtlCol="0" anchor="ctr">
            <a:normAutofit/>
          </a:bodyPr>
          <a:lstStyle/>
          <a:p>
            <a:pPr algn="ctr"/>
            <a:r>
              <a:rPr lang="en-US" sz="1400" dirty="0"/>
              <a:t>Prescription </a:t>
            </a:r>
          </a:p>
          <a:p>
            <a:pPr algn="ctr"/>
            <a:r>
              <a:rPr lang="en-US" sz="1400" dirty="0"/>
              <a:t>medicines</a:t>
            </a:r>
          </a:p>
        </p:txBody>
      </p:sp>
      <p:sp>
        <p:nvSpPr>
          <p:cNvPr id="6" name="TextBox 5">
            <a:extLst>
              <a:ext uri="{FF2B5EF4-FFF2-40B4-BE49-F238E27FC236}">
                <a16:creationId xmlns:a16="http://schemas.microsoft.com/office/drawing/2014/main" id="{8F7FD7A9-05F8-B91B-4DB7-91D553F0F120}"/>
              </a:ext>
            </a:extLst>
          </p:cNvPr>
          <p:cNvSpPr txBox="1"/>
          <p:nvPr/>
        </p:nvSpPr>
        <p:spPr>
          <a:xfrm>
            <a:off x="2972846" y="3710459"/>
            <a:ext cx="1718268" cy="633046"/>
          </a:xfrm>
          <a:prstGeom prst="rect">
            <a:avLst/>
          </a:prstGeom>
        </p:spPr>
        <p:txBody>
          <a:bodyPr wrap="square" rtlCol="0" anchor="ctr">
            <a:normAutofit/>
          </a:bodyPr>
          <a:lstStyle/>
          <a:p>
            <a:pPr algn="ctr"/>
            <a:r>
              <a:rPr lang="en-US" sz="1400" dirty="0"/>
              <a:t>OTC </a:t>
            </a:r>
          </a:p>
          <a:p>
            <a:pPr algn="ctr"/>
            <a:r>
              <a:rPr lang="en-US" sz="1400" dirty="0"/>
              <a:t>medicines</a:t>
            </a:r>
          </a:p>
        </p:txBody>
      </p:sp>
      <p:sp>
        <p:nvSpPr>
          <p:cNvPr id="7" name="TextBox 6">
            <a:extLst>
              <a:ext uri="{FF2B5EF4-FFF2-40B4-BE49-F238E27FC236}">
                <a16:creationId xmlns:a16="http://schemas.microsoft.com/office/drawing/2014/main" id="{80ABDB79-104E-F93D-6E9C-D96CDCF7AC0F}"/>
              </a:ext>
            </a:extLst>
          </p:cNvPr>
          <p:cNvSpPr txBox="1"/>
          <p:nvPr/>
        </p:nvSpPr>
        <p:spPr>
          <a:xfrm>
            <a:off x="4923856" y="3725171"/>
            <a:ext cx="2062730" cy="633046"/>
          </a:xfrm>
          <a:prstGeom prst="rect">
            <a:avLst/>
          </a:prstGeom>
        </p:spPr>
        <p:txBody>
          <a:bodyPr wrap="square" rtlCol="0" anchor="ctr">
            <a:noAutofit/>
          </a:bodyPr>
          <a:lstStyle/>
          <a:p>
            <a:pPr algn="ctr"/>
            <a:r>
              <a:rPr lang="en-US" sz="1400" dirty="0"/>
              <a:t>Vision care through VSP providers</a:t>
            </a:r>
          </a:p>
        </p:txBody>
      </p:sp>
      <p:sp>
        <p:nvSpPr>
          <p:cNvPr id="8" name="TextBox 7">
            <a:extLst>
              <a:ext uri="{FF2B5EF4-FFF2-40B4-BE49-F238E27FC236}">
                <a16:creationId xmlns:a16="http://schemas.microsoft.com/office/drawing/2014/main" id="{9824A767-94A9-33EE-D8FF-76C0DB988300}"/>
              </a:ext>
            </a:extLst>
          </p:cNvPr>
          <p:cNvSpPr txBox="1"/>
          <p:nvPr/>
        </p:nvSpPr>
        <p:spPr>
          <a:xfrm>
            <a:off x="7047166" y="3692392"/>
            <a:ext cx="1718268" cy="633046"/>
          </a:xfrm>
          <a:prstGeom prst="rect">
            <a:avLst/>
          </a:prstGeom>
        </p:spPr>
        <p:txBody>
          <a:bodyPr wrap="square" rtlCol="0" anchor="ctr">
            <a:normAutofit/>
          </a:bodyPr>
          <a:lstStyle/>
          <a:p>
            <a:pPr algn="ctr"/>
            <a:r>
              <a:rPr lang="en-US" sz="1400" dirty="0"/>
              <a:t>Hearing</a:t>
            </a:r>
          </a:p>
          <a:p>
            <a:pPr algn="ctr"/>
            <a:r>
              <a:rPr lang="en-US" sz="1400" dirty="0"/>
              <a:t>services</a:t>
            </a:r>
          </a:p>
        </p:txBody>
      </p:sp>
      <p:sp>
        <p:nvSpPr>
          <p:cNvPr id="9" name="TextBox 8">
            <a:extLst>
              <a:ext uri="{FF2B5EF4-FFF2-40B4-BE49-F238E27FC236}">
                <a16:creationId xmlns:a16="http://schemas.microsoft.com/office/drawing/2014/main" id="{867B5B50-18DB-8CF3-03D8-567877D65CA7}"/>
              </a:ext>
            </a:extLst>
          </p:cNvPr>
          <p:cNvSpPr txBox="1"/>
          <p:nvPr/>
        </p:nvSpPr>
        <p:spPr>
          <a:xfrm>
            <a:off x="9080946" y="3725171"/>
            <a:ext cx="1627563" cy="633046"/>
          </a:xfrm>
          <a:prstGeom prst="rect">
            <a:avLst/>
          </a:prstGeom>
        </p:spPr>
        <p:txBody>
          <a:bodyPr wrap="square" rtlCol="0" anchor="ctr">
            <a:normAutofit/>
          </a:bodyPr>
          <a:lstStyle/>
          <a:p>
            <a:pPr algn="ctr"/>
            <a:r>
              <a:rPr lang="en-US" sz="1400" dirty="0"/>
              <a:t>Fitness </a:t>
            </a:r>
          </a:p>
          <a:p>
            <a:pPr algn="ctr"/>
            <a:r>
              <a:rPr lang="en-US" sz="1400" dirty="0"/>
              <a:t>benefits</a:t>
            </a:r>
          </a:p>
        </p:txBody>
      </p:sp>
      <p:sp>
        <p:nvSpPr>
          <p:cNvPr id="10" name="TextBox 9">
            <a:extLst>
              <a:ext uri="{FF2B5EF4-FFF2-40B4-BE49-F238E27FC236}">
                <a16:creationId xmlns:a16="http://schemas.microsoft.com/office/drawing/2014/main" id="{F9206F61-0BE7-3DE4-520F-F14DA3439E73}"/>
              </a:ext>
            </a:extLst>
          </p:cNvPr>
          <p:cNvSpPr txBox="1"/>
          <p:nvPr/>
        </p:nvSpPr>
        <p:spPr>
          <a:xfrm>
            <a:off x="971632" y="5446100"/>
            <a:ext cx="1833195" cy="633046"/>
          </a:xfrm>
          <a:prstGeom prst="rect">
            <a:avLst/>
          </a:prstGeom>
        </p:spPr>
        <p:txBody>
          <a:bodyPr wrap="square" rtlCol="0" anchor="ctr">
            <a:noAutofit/>
          </a:bodyPr>
          <a:lstStyle/>
          <a:p>
            <a:pPr algn="ctr"/>
            <a:r>
              <a:rPr lang="en-US" sz="1400" dirty="0"/>
              <a:t>Unlimited </a:t>
            </a:r>
          </a:p>
          <a:p>
            <a:pPr algn="ctr"/>
            <a:r>
              <a:rPr lang="en-US" sz="1400" dirty="0"/>
              <a:t>transportation</a:t>
            </a:r>
          </a:p>
        </p:txBody>
      </p:sp>
      <p:sp>
        <p:nvSpPr>
          <p:cNvPr id="11" name="TextBox 10">
            <a:extLst>
              <a:ext uri="{FF2B5EF4-FFF2-40B4-BE49-F238E27FC236}">
                <a16:creationId xmlns:a16="http://schemas.microsoft.com/office/drawing/2014/main" id="{8181770F-789D-15ED-C7E5-10A9768B7033}"/>
              </a:ext>
            </a:extLst>
          </p:cNvPr>
          <p:cNvSpPr txBox="1"/>
          <p:nvPr/>
        </p:nvSpPr>
        <p:spPr>
          <a:xfrm>
            <a:off x="2722743" y="5446100"/>
            <a:ext cx="2346900" cy="633046"/>
          </a:xfrm>
          <a:prstGeom prst="rect">
            <a:avLst/>
          </a:prstGeom>
        </p:spPr>
        <p:txBody>
          <a:bodyPr wrap="square" rtlCol="0" anchor="ctr">
            <a:noAutofit/>
          </a:bodyPr>
          <a:lstStyle/>
          <a:p>
            <a:pPr algn="ctr"/>
            <a:r>
              <a:rPr lang="en-US" sz="1400" dirty="0"/>
              <a:t>Worldwide </a:t>
            </a:r>
            <a:br>
              <a:rPr lang="en-US" sz="1400" dirty="0"/>
            </a:br>
            <a:r>
              <a:rPr lang="en-US" sz="1400" dirty="0"/>
              <a:t>emergency care</a:t>
            </a:r>
          </a:p>
        </p:txBody>
      </p:sp>
      <p:sp>
        <p:nvSpPr>
          <p:cNvPr id="12" name="TextBox 11">
            <a:extLst>
              <a:ext uri="{FF2B5EF4-FFF2-40B4-BE49-F238E27FC236}">
                <a16:creationId xmlns:a16="http://schemas.microsoft.com/office/drawing/2014/main" id="{092B10FC-873C-64EF-3BC9-609B3E0C67BD}"/>
              </a:ext>
            </a:extLst>
          </p:cNvPr>
          <p:cNvSpPr txBox="1"/>
          <p:nvPr/>
        </p:nvSpPr>
        <p:spPr>
          <a:xfrm>
            <a:off x="5008985" y="5460812"/>
            <a:ext cx="1718268" cy="633046"/>
          </a:xfrm>
          <a:prstGeom prst="rect">
            <a:avLst/>
          </a:prstGeom>
        </p:spPr>
        <p:txBody>
          <a:bodyPr wrap="square" rtlCol="0" anchor="ctr">
            <a:noAutofit/>
          </a:bodyPr>
          <a:lstStyle/>
          <a:p>
            <a:pPr algn="ctr"/>
            <a:r>
              <a:rPr lang="en-US" sz="1400" dirty="0"/>
              <a:t>Companion</a:t>
            </a:r>
          </a:p>
          <a:p>
            <a:pPr algn="ctr"/>
            <a:r>
              <a:rPr lang="en-US" sz="1400" dirty="0"/>
              <a:t>care</a:t>
            </a:r>
          </a:p>
        </p:txBody>
      </p:sp>
      <p:sp>
        <p:nvSpPr>
          <p:cNvPr id="14" name="TextBox 13">
            <a:extLst>
              <a:ext uri="{FF2B5EF4-FFF2-40B4-BE49-F238E27FC236}">
                <a16:creationId xmlns:a16="http://schemas.microsoft.com/office/drawing/2014/main" id="{F347B3E5-6512-E323-35A0-A757127B7EE6}"/>
              </a:ext>
            </a:extLst>
          </p:cNvPr>
          <p:cNvSpPr txBox="1"/>
          <p:nvPr/>
        </p:nvSpPr>
        <p:spPr>
          <a:xfrm>
            <a:off x="7036644" y="5460812"/>
            <a:ext cx="1718268" cy="633046"/>
          </a:xfrm>
          <a:prstGeom prst="rect">
            <a:avLst/>
          </a:prstGeom>
        </p:spPr>
        <p:txBody>
          <a:bodyPr wrap="square" rtlCol="0" anchor="ctr">
            <a:noAutofit/>
          </a:bodyPr>
          <a:lstStyle/>
          <a:p>
            <a:pPr algn="ctr"/>
            <a:r>
              <a:rPr lang="en-US" sz="1400" dirty="0">
                <a:effectLst/>
                <a:latin typeface="+mj-lt"/>
              </a:rPr>
              <a:t>Annual physical examination</a:t>
            </a:r>
            <a:endParaRPr lang="en-US" sz="1400" dirty="0">
              <a:latin typeface="+mj-lt"/>
            </a:endParaRPr>
          </a:p>
        </p:txBody>
      </p:sp>
      <p:sp>
        <p:nvSpPr>
          <p:cNvPr id="15" name="TextBox 14">
            <a:extLst>
              <a:ext uri="{FF2B5EF4-FFF2-40B4-BE49-F238E27FC236}">
                <a16:creationId xmlns:a16="http://schemas.microsoft.com/office/drawing/2014/main" id="{35A83172-32B9-EDD2-3D47-ABBDB825F26B}"/>
              </a:ext>
            </a:extLst>
          </p:cNvPr>
          <p:cNvSpPr txBox="1"/>
          <p:nvPr/>
        </p:nvSpPr>
        <p:spPr>
          <a:xfrm>
            <a:off x="8983236" y="5460812"/>
            <a:ext cx="1952100" cy="633046"/>
          </a:xfrm>
          <a:prstGeom prst="rect">
            <a:avLst/>
          </a:prstGeom>
        </p:spPr>
        <p:txBody>
          <a:bodyPr wrap="square" rtlCol="0" anchor="ctr">
            <a:noAutofit/>
          </a:bodyPr>
          <a:lstStyle/>
          <a:p>
            <a:pPr algn="ctr"/>
            <a:r>
              <a:rPr lang="en-US" sz="1400" dirty="0"/>
              <a:t>Dental services from </a:t>
            </a:r>
            <a:br>
              <a:rPr lang="en-US" sz="1400" dirty="0"/>
            </a:br>
            <a:r>
              <a:rPr lang="en-US" sz="1400" dirty="0"/>
              <a:t>Medi-Cal Dental</a:t>
            </a:r>
          </a:p>
        </p:txBody>
      </p:sp>
      <p:pic>
        <p:nvPicPr>
          <p:cNvPr id="13" name="Picture 12" descr="Icon&#10;&#10;Description automatically generated">
            <a:extLst>
              <a:ext uri="{FF2B5EF4-FFF2-40B4-BE49-F238E27FC236}">
                <a16:creationId xmlns:a16="http://schemas.microsoft.com/office/drawing/2014/main" id="{FF299E6B-6ECF-8CBC-6315-BFAF21430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665" y="2668219"/>
            <a:ext cx="1348857" cy="1165961"/>
          </a:xfrm>
          <a:prstGeom prst="rect">
            <a:avLst/>
          </a:prstGeom>
        </p:spPr>
      </p:pic>
      <p:pic>
        <p:nvPicPr>
          <p:cNvPr id="17" name="Picture 16" descr="Icon&#10;&#10;Description automatically generated">
            <a:extLst>
              <a:ext uri="{FF2B5EF4-FFF2-40B4-BE49-F238E27FC236}">
                <a16:creationId xmlns:a16="http://schemas.microsoft.com/office/drawing/2014/main" id="{4761D39C-012A-0187-409B-3B01E32E90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500" y="2664409"/>
            <a:ext cx="1356478" cy="1173582"/>
          </a:xfrm>
          <a:prstGeom prst="rect">
            <a:avLst/>
          </a:prstGeom>
        </p:spPr>
      </p:pic>
      <p:pic>
        <p:nvPicPr>
          <p:cNvPr id="19" name="Picture 18" descr="Icon&#10;&#10;Description automatically generated">
            <a:extLst>
              <a:ext uri="{FF2B5EF4-FFF2-40B4-BE49-F238E27FC236}">
                <a16:creationId xmlns:a16="http://schemas.microsoft.com/office/drawing/2014/main" id="{3212FE84-529B-E3DB-0773-2362B6B659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9264" y="2679650"/>
            <a:ext cx="1333616" cy="1143099"/>
          </a:xfrm>
          <a:prstGeom prst="rect">
            <a:avLst/>
          </a:prstGeom>
        </p:spPr>
      </p:pic>
      <p:pic>
        <p:nvPicPr>
          <p:cNvPr id="21" name="Picture 20" descr="Icon&#10;&#10;Description automatically generated">
            <a:extLst>
              <a:ext uri="{FF2B5EF4-FFF2-40B4-BE49-F238E27FC236}">
                <a16:creationId xmlns:a16="http://schemas.microsoft.com/office/drawing/2014/main" id="{941A882D-A299-896C-38F2-D0521E4748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7422" y="2672030"/>
            <a:ext cx="1348857" cy="1158340"/>
          </a:xfrm>
          <a:prstGeom prst="rect">
            <a:avLst/>
          </a:prstGeom>
        </p:spPr>
      </p:pic>
      <p:pic>
        <p:nvPicPr>
          <p:cNvPr id="23" name="Picture 22" descr="Icon&#10;&#10;Description automatically generated">
            <a:extLst>
              <a:ext uri="{FF2B5EF4-FFF2-40B4-BE49-F238E27FC236}">
                <a16:creationId xmlns:a16="http://schemas.microsoft.com/office/drawing/2014/main" id="{DDC25C80-E139-76EE-66C2-948184C2D6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19154" y="2672030"/>
            <a:ext cx="1364098" cy="1158340"/>
          </a:xfrm>
          <a:prstGeom prst="rect">
            <a:avLst/>
          </a:prstGeom>
        </p:spPr>
      </p:pic>
      <p:pic>
        <p:nvPicPr>
          <p:cNvPr id="25" name="Picture 24" descr="Icon&#10;&#10;Description automatically generated">
            <a:extLst>
              <a:ext uri="{FF2B5EF4-FFF2-40B4-BE49-F238E27FC236}">
                <a16:creationId xmlns:a16="http://schemas.microsoft.com/office/drawing/2014/main" id="{98B082E3-73C4-79B3-3F92-139493AC54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6664" y="4400370"/>
            <a:ext cx="1348857" cy="1158340"/>
          </a:xfrm>
          <a:prstGeom prst="rect">
            <a:avLst/>
          </a:prstGeom>
        </p:spPr>
      </p:pic>
      <p:pic>
        <p:nvPicPr>
          <p:cNvPr id="27" name="Picture 26" descr="Icon&#10;&#10;Description automatically generated">
            <a:extLst>
              <a:ext uri="{FF2B5EF4-FFF2-40B4-BE49-F238E27FC236}">
                <a16:creationId xmlns:a16="http://schemas.microsoft.com/office/drawing/2014/main" id="{753A7FD9-C909-4BB3-E408-578474804C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53500" y="4407990"/>
            <a:ext cx="1341236" cy="1150720"/>
          </a:xfrm>
          <a:prstGeom prst="rect">
            <a:avLst/>
          </a:prstGeom>
        </p:spPr>
      </p:pic>
      <p:pic>
        <p:nvPicPr>
          <p:cNvPr id="29" name="Picture 28" descr="Icon&#10;&#10;Description automatically generated">
            <a:extLst>
              <a:ext uri="{FF2B5EF4-FFF2-40B4-BE49-F238E27FC236}">
                <a16:creationId xmlns:a16="http://schemas.microsoft.com/office/drawing/2014/main" id="{AAE2EEB7-6A6F-833C-34A9-970D6690FB1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19264" y="4407990"/>
            <a:ext cx="1341236" cy="1165961"/>
          </a:xfrm>
          <a:prstGeom prst="rect">
            <a:avLst/>
          </a:prstGeom>
        </p:spPr>
      </p:pic>
      <p:pic>
        <p:nvPicPr>
          <p:cNvPr id="31" name="Picture 30" descr="Icon&#10;&#10;Description automatically generated">
            <a:extLst>
              <a:ext uri="{FF2B5EF4-FFF2-40B4-BE49-F238E27FC236}">
                <a16:creationId xmlns:a16="http://schemas.microsoft.com/office/drawing/2014/main" id="{77922CED-AF7E-05A4-7F61-7BCB514180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34395" y="4407990"/>
            <a:ext cx="1348857" cy="1165961"/>
          </a:xfrm>
          <a:prstGeom prst="rect">
            <a:avLst/>
          </a:prstGeom>
        </p:spPr>
      </p:pic>
      <p:pic>
        <p:nvPicPr>
          <p:cNvPr id="33" name="Picture 32" descr="Icon&#10;&#10;Description automatically generated">
            <a:extLst>
              <a:ext uri="{FF2B5EF4-FFF2-40B4-BE49-F238E27FC236}">
                <a16:creationId xmlns:a16="http://schemas.microsoft.com/office/drawing/2014/main" id="{3F0A07B7-C952-FA77-9867-6B4FA085A14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55931" y="4381079"/>
            <a:ext cx="1391305" cy="1195896"/>
          </a:xfrm>
          <a:prstGeom prst="rect">
            <a:avLst/>
          </a:prstGeom>
        </p:spPr>
      </p:pic>
    </p:spTree>
    <p:extLst>
      <p:ext uri="{BB962C8B-B14F-4D97-AF65-F5344CB8AC3E}">
        <p14:creationId xmlns:p14="http://schemas.microsoft.com/office/powerpoint/2010/main" val="3258994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5341F3-B1EB-BB94-F1C2-ADC43C8931CD}"/>
              </a:ext>
            </a:extLst>
          </p:cNvPr>
          <p:cNvSpPr>
            <a:spLocks noGrp="1"/>
          </p:cNvSpPr>
          <p:nvPr>
            <p:ph idx="1"/>
          </p:nvPr>
        </p:nvSpPr>
        <p:spPr>
          <a:xfrm>
            <a:off x="838200" y="1400176"/>
            <a:ext cx="10604088" cy="3899409"/>
          </a:xfrm>
        </p:spPr>
        <p:txBody>
          <a:bodyPr/>
          <a:lstStyle/>
          <a:p>
            <a:r>
              <a:rPr lang="en-US" dirty="0"/>
              <a:t>Members have zero co-pays throughout the year</a:t>
            </a:r>
          </a:p>
          <a:p>
            <a:pPr marL="0" indent="0">
              <a:buNone/>
            </a:pPr>
            <a:endParaRPr lang="en-US" dirty="0"/>
          </a:p>
        </p:txBody>
      </p:sp>
      <p:sp>
        <p:nvSpPr>
          <p:cNvPr id="3" name="Title 2">
            <a:extLst>
              <a:ext uri="{FF2B5EF4-FFF2-40B4-BE49-F238E27FC236}">
                <a16:creationId xmlns:a16="http://schemas.microsoft.com/office/drawing/2014/main" id="{94326B45-5774-73F3-A05D-644EBC7A2117}"/>
              </a:ext>
            </a:extLst>
          </p:cNvPr>
          <p:cNvSpPr>
            <a:spLocks noGrp="1"/>
          </p:cNvSpPr>
          <p:nvPr>
            <p:ph type="title"/>
          </p:nvPr>
        </p:nvSpPr>
        <p:spPr/>
        <p:txBody>
          <a:bodyPr/>
          <a:lstStyle/>
          <a:p>
            <a:r>
              <a:rPr lang="en-US" dirty="0"/>
              <a:t>Benefit: Pharmacy</a:t>
            </a:r>
          </a:p>
        </p:txBody>
      </p:sp>
      <p:sp>
        <p:nvSpPr>
          <p:cNvPr id="4" name="Text Placeholder 3">
            <a:extLst>
              <a:ext uri="{FF2B5EF4-FFF2-40B4-BE49-F238E27FC236}">
                <a16:creationId xmlns:a16="http://schemas.microsoft.com/office/drawing/2014/main" id="{158569D1-948F-6D4E-A472-72E20B72FB7E}"/>
              </a:ext>
            </a:extLst>
          </p:cNvPr>
          <p:cNvSpPr>
            <a:spLocks noGrp="1"/>
          </p:cNvSpPr>
          <p:nvPr>
            <p:ph type="body" sz="quarter" idx="10"/>
          </p:nvPr>
        </p:nvSpPr>
        <p:spPr/>
        <p:txBody>
          <a:bodyPr/>
          <a:lstStyle/>
          <a:p>
            <a:pPr>
              <a:spcBef>
                <a:spcPts val="0"/>
              </a:spcBef>
              <a:spcAft>
                <a:spcPts val="0"/>
              </a:spcAft>
            </a:pPr>
            <a:endParaRPr lang="en-US" dirty="0">
              <a:ea typeface="Noto Sans"/>
            </a:endParaRPr>
          </a:p>
        </p:txBody>
      </p:sp>
      <p:graphicFrame>
        <p:nvGraphicFramePr>
          <p:cNvPr id="5" name="Table 5">
            <a:extLst>
              <a:ext uri="{FF2B5EF4-FFF2-40B4-BE49-F238E27FC236}">
                <a16:creationId xmlns:a16="http://schemas.microsoft.com/office/drawing/2014/main" id="{658F4B81-561D-6331-A461-1A07E9A91300}"/>
              </a:ext>
            </a:extLst>
          </p:cNvPr>
          <p:cNvGraphicFramePr>
            <a:graphicFrameLocks/>
          </p:cNvGraphicFramePr>
          <p:nvPr/>
        </p:nvGraphicFramePr>
        <p:xfrm>
          <a:off x="926691" y="2039271"/>
          <a:ext cx="10515597" cy="3260314"/>
        </p:xfrm>
        <a:graphic>
          <a:graphicData uri="http://schemas.openxmlformats.org/drawingml/2006/table">
            <a:tbl>
              <a:tblPr firstRow="1" bandRow="1">
                <a:tableStyleId>{F5AB1C69-6EDB-4FF4-983F-18BD219EF322}</a:tableStyleId>
              </a:tblPr>
              <a:tblGrid>
                <a:gridCol w="5411680">
                  <a:extLst>
                    <a:ext uri="{9D8B030D-6E8A-4147-A177-3AD203B41FA5}">
                      <a16:colId xmlns:a16="http://schemas.microsoft.com/office/drawing/2014/main" val="1582085015"/>
                    </a:ext>
                  </a:extLst>
                </a:gridCol>
                <a:gridCol w="2396970">
                  <a:extLst>
                    <a:ext uri="{9D8B030D-6E8A-4147-A177-3AD203B41FA5}">
                      <a16:colId xmlns:a16="http://schemas.microsoft.com/office/drawing/2014/main" val="3264014712"/>
                    </a:ext>
                  </a:extLst>
                </a:gridCol>
                <a:gridCol w="2706947">
                  <a:extLst>
                    <a:ext uri="{9D8B030D-6E8A-4147-A177-3AD203B41FA5}">
                      <a16:colId xmlns:a16="http://schemas.microsoft.com/office/drawing/2014/main" val="1972626968"/>
                    </a:ext>
                  </a:extLst>
                </a:gridCol>
              </a:tblGrid>
              <a:tr h="401354">
                <a:tc>
                  <a:txBody>
                    <a:bodyPr/>
                    <a:lstStyle/>
                    <a:p>
                      <a:r>
                        <a:rPr lang="en-US" dirty="0"/>
                        <a:t>Medication Type</a:t>
                      </a:r>
                    </a:p>
                  </a:txBody>
                  <a:tcPr/>
                </a:tc>
                <a:tc>
                  <a:txBody>
                    <a:bodyPr/>
                    <a:lstStyle/>
                    <a:p>
                      <a:r>
                        <a:rPr lang="en-US" dirty="0"/>
                        <a:t>Covered</a:t>
                      </a:r>
                    </a:p>
                  </a:txBody>
                  <a:tcPr/>
                </a:tc>
                <a:tc>
                  <a:txBody>
                    <a:bodyPr/>
                    <a:lstStyle/>
                    <a:p>
                      <a:r>
                        <a:rPr lang="en-US" dirty="0"/>
                        <a:t>Your Co-Pay</a:t>
                      </a:r>
                    </a:p>
                  </a:txBody>
                  <a:tcPr/>
                </a:tc>
                <a:extLst>
                  <a:ext uri="{0D108BD9-81ED-4DB2-BD59-A6C34878D82A}">
                    <a16:rowId xmlns:a16="http://schemas.microsoft.com/office/drawing/2014/main" val="809900362"/>
                  </a:ext>
                </a:extLst>
              </a:tr>
              <a:tr h="626772">
                <a:tc gridSpan="3">
                  <a:txBody>
                    <a:bodyPr/>
                    <a:lstStyle/>
                    <a:p>
                      <a:pPr algn="ctr"/>
                      <a:r>
                        <a:rPr lang="en-US" dirty="0">
                          <a:solidFill>
                            <a:schemeClr val="bg1"/>
                          </a:solidFill>
                        </a:rPr>
                        <a:t>Initial Coverage Stage</a:t>
                      </a:r>
                    </a:p>
                    <a:p>
                      <a:pPr algn="ctr"/>
                      <a:r>
                        <a:rPr lang="en-US" sz="1400" dirty="0">
                          <a:solidFill>
                            <a:schemeClr val="bg1"/>
                          </a:solidFill>
                        </a:rPr>
                        <a:t>Until your total out-of-pocket costs reach $8,000</a:t>
                      </a:r>
                    </a:p>
                  </a:txBody>
                  <a:tcPr>
                    <a:solidFill>
                      <a:schemeClr val="accent3"/>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254648049"/>
                  </a:ext>
                </a:extLst>
              </a:tr>
              <a:tr h="401354">
                <a:tc>
                  <a:txBody>
                    <a:bodyPr/>
                    <a:lstStyle/>
                    <a:p>
                      <a:r>
                        <a:rPr lang="en-US" dirty="0"/>
                        <a:t>Formulary Generic Drugs</a:t>
                      </a:r>
                    </a:p>
                  </a:txBody>
                  <a:tcPr/>
                </a:tc>
                <a:tc>
                  <a:txBody>
                    <a:bodyPr/>
                    <a:lstStyle/>
                    <a:p>
                      <a:r>
                        <a:rPr lang="en-US" dirty="0"/>
                        <a:t>Yes</a:t>
                      </a:r>
                    </a:p>
                  </a:txBody>
                  <a:tcPr/>
                </a:tc>
                <a:tc>
                  <a:txBody>
                    <a:bodyPr/>
                    <a:lstStyle/>
                    <a:p>
                      <a:r>
                        <a:rPr lang="en-US" dirty="0"/>
                        <a:t>$0</a:t>
                      </a:r>
                    </a:p>
                  </a:txBody>
                  <a:tcPr/>
                </a:tc>
                <a:extLst>
                  <a:ext uri="{0D108BD9-81ED-4DB2-BD59-A6C34878D82A}">
                    <a16:rowId xmlns:a16="http://schemas.microsoft.com/office/drawing/2014/main" val="2018397547"/>
                  </a:ext>
                </a:extLst>
              </a:tr>
              <a:tr h="401354">
                <a:tc>
                  <a:txBody>
                    <a:bodyPr/>
                    <a:lstStyle/>
                    <a:p>
                      <a:r>
                        <a:rPr lang="en-US" dirty="0"/>
                        <a:t>Formulary Brand-Name Drugs</a:t>
                      </a:r>
                    </a:p>
                  </a:txBody>
                  <a:tcPr/>
                </a:tc>
                <a:tc>
                  <a:txBody>
                    <a:bodyPr/>
                    <a:lstStyle/>
                    <a:p>
                      <a:r>
                        <a:rPr lang="en-US" dirty="0"/>
                        <a:t>Yes</a:t>
                      </a:r>
                    </a:p>
                  </a:txBody>
                  <a:tcPr/>
                </a:tc>
                <a:tc>
                  <a:txBody>
                    <a:bodyPr/>
                    <a:lstStyle/>
                    <a:p>
                      <a:r>
                        <a:rPr lang="en-US" dirty="0"/>
                        <a:t>$0</a:t>
                      </a:r>
                    </a:p>
                  </a:txBody>
                  <a:tcPr/>
                </a:tc>
                <a:extLst>
                  <a:ext uri="{0D108BD9-81ED-4DB2-BD59-A6C34878D82A}">
                    <a16:rowId xmlns:a16="http://schemas.microsoft.com/office/drawing/2014/main" val="2454178245"/>
                  </a:ext>
                </a:extLst>
              </a:tr>
              <a:tr h="626772">
                <a:tc gridSpan="3">
                  <a:txBody>
                    <a:bodyPr/>
                    <a:lstStyle/>
                    <a:p>
                      <a:pPr algn="ctr"/>
                      <a:r>
                        <a:rPr lang="en-US" sz="1800" dirty="0">
                          <a:solidFill>
                            <a:schemeClr val="bg1"/>
                          </a:solidFill>
                        </a:rPr>
                        <a:t>Catastrophic Coverage Stage</a:t>
                      </a:r>
                    </a:p>
                    <a:p>
                      <a:pPr algn="ctr"/>
                      <a:r>
                        <a:rPr lang="en-US" sz="1400" dirty="0">
                          <a:solidFill>
                            <a:schemeClr val="bg1"/>
                          </a:solidFill>
                        </a:rPr>
                        <a:t>After your total out-of-pocket costs reach $8,000</a:t>
                      </a:r>
                    </a:p>
                  </a:txBody>
                  <a:tcPr>
                    <a:solidFill>
                      <a:schemeClr val="accent3"/>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500323346"/>
                  </a:ext>
                </a:extLst>
              </a:tr>
              <a:tr h="401354">
                <a:tc>
                  <a:txBody>
                    <a:bodyPr/>
                    <a:lstStyle/>
                    <a:p>
                      <a:r>
                        <a:rPr lang="en-US" dirty="0"/>
                        <a:t>Formulary Generic Drugs</a:t>
                      </a:r>
                    </a:p>
                  </a:txBody>
                  <a:tcPr/>
                </a:tc>
                <a:tc>
                  <a:txBody>
                    <a:bodyPr/>
                    <a:lstStyle/>
                    <a:p>
                      <a:r>
                        <a:rPr lang="en-US" dirty="0"/>
                        <a:t>Yes</a:t>
                      </a:r>
                    </a:p>
                  </a:txBody>
                  <a:tcPr/>
                </a:tc>
                <a:tc>
                  <a:txBody>
                    <a:bodyPr/>
                    <a:lstStyle/>
                    <a:p>
                      <a:r>
                        <a:rPr lang="en-US" dirty="0"/>
                        <a:t>$0</a:t>
                      </a:r>
                    </a:p>
                  </a:txBody>
                  <a:tcPr/>
                </a:tc>
                <a:extLst>
                  <a:ext uri="{0D108BD9-81ED-4DB2-BD59-A6C34878D82A}">
                    <a16:rowId xmlns:a16="http://schemas.microsoft.com/office/drawing/2014/main" val="1774344167"/>
                  </a:ext>
                </a:extLst>
              </a:tr>
              <a:tr h="401354">
                <a:tc>
                  <a:txBody>
                    <a:bodyPr/>
                    <a:lstStyle/>
                    <a:p>
                      <a:r>
                        <a:rPr lang="en-US" dirty="0"/>
                        <a:t>Formulary Brand-Name Drugs</a:t>
                      </a:r>
                    </a:p>
                  </a:txBody>
                  <a:tcPr/>
                </a:tc>
                <a:tc>
                  <a:txBody>
                    <a:bodyPr/>
                    <a:lstStyle/>
                    <a:p>
                      <a:r>
                        <a:rPr lang="en-US" dirty="0"/>
                        <a:t>Yes</a:t>
                      </a:r>
                    </a:p>
                  </a:txBody>
                  <a:tcPr/>
                </a:tc>
                <a:tc>
                  <a:txBody>
                    <a:bodyPr/>
                    <a:lstStyle/>
                    <a:p>
                      <a:r>
                        <a:rPr lang="en-US" dirty="0"/>
                        <a:t>$0</a:t>
                      </a:r>
                    </a:p>
                  </a:txBody>
                  <a:tcPr/>
                </a:tc>
                <a:extLst>
                  <a:ext uri="{0D108BD9-81ED-4DB2-BD59-A6C34878D82A}">
                    <a16:rowId xmlns:a16="http://schemas.microsoft.com/office/drawing/2014/main" val="1508588862"/>
                  </a:ext>
                </a:extLst>
              </a:tr>
            </a:tbl>
          </a:graphicData>
        </a:graphic>
      </p:graphicFrame>
    </p:spTree>
    <p:extLst>
      <p:ext uri="{BB962C8B-B14F-4D97-AF65-F5344CB8AC3E}">
        <p14:creationId xmlns:p14="http://schemas.microsoft.com/office/powerpoint/2010/main" val="2838546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1BADD5-8F11-D15D-B27C-5FB37A03BD49}"/>
              </a:ext>
            </a:extLst>
          </p:cNvPr>
          <p:cNvSpPr>
            <a:spLocks noGrp="1"/>
          </p:cNvSpPr>
          <p:nvPr>
            <p:ph idx="1"/>
          </p:nvPr>
        </p:nvSpPr>
        <p:spPr/>
        <p:txBody>
          <a:bodyPr/>
          <a:lstStyle/>
          <a:p>
            <a:r>
              <a:rPr lang="en-US" b="1" i="1" dirty="0"/>
              <a:t>Vendor: Convey Health Solutions</a:t>
            </a:r>
          </a:p>
          <a:p>
            <a:r>
              <a:rPr lang="en-US" dirty="0"/>
              <a:t>Benefit summary: Allows members to use up to </a:t>
            </a:r>
            <a:r>
              <a:rPr lang="en-US" b="1" dirty="0"/>
              <a:t>$100 per quarter </a:t>
            </a:r>
            <a:r>
              <a:rPr lang="en-US" dirty="0"/>
              <a:t>(no rollover) to purchase items from the OTC catalog and shipped directly to member</a:t>
            </a:r>
          </a:p>
          <a:p>
            <a:pPr lvl="1"/>
            <a:r>
              <a:rPr lang="en-US" dirty="0"/>
              <a:t>Eligible, non-prescription items are listed in the OTC catalog sent to members upon enrollment and annually</a:t>
            </a:r>
          </a:p>
          <a:p>
            <a:pPr lvl="1"/>
            <a:r>
              <a:rPr lang="en-US" dirty="0"/>
              <a:t>Members may order items:</a:t>
            </a:r>
          </a:p>
          <a:p>
            <a:pPr lvl="2"/>
            <a:r>
              <a:rPr lang="en-US" dirty="0"/>
              <a:t>Online by visiting and registering on Convey’s website, </a:t>
            </a:r>
            <a:r>
              <a:rPr lang="en-US" dirty="0">
                <a:hlinkClick r:id="rId3"/>
              </a:rPr>
              <a:t>caloptima.conveyotcsolutions.com</a:t>
            </a:r>
            <a:endParaRPr lang="en-US" dirty="0"/>
          </a:p>
          <a:p>
            <a:pPr lvl="2"/>
            <a:r>
              <a:rPr lang="en-US" dirty="0"/>
              <a:t>By calling Convey’s Customer Service at 1-855-299-5410, Monday-Friday from 5:00 AM to 8:00 PM. </a:t>
            </a:r>
          </a:p>
          <a:p>
            <a:pPr lvl="2"/>
            <a:r>
              <a:rPr lang="en-US" dirty="0"/>
              <a:t>By Mail, the order form is attached in the catalog, and is also available on CalOptima’s website, </a:t>
            </a:r>
            <a:r>
              <a:rPr lang="en-US" dirty="0">
                <a:hlinkClick r:id="rId4"/>
              </a:rPr>
              <a:t>www.caloptima.org </a:t>
            </a:r>
            <a:endParaRPr lang="en-US" dirty="0"/>
          </a:p>
          <a:p>
            <a:endParaRPr lang="en-US" dirty="0"/>
          </a:p>
        </p:txBody>
      </p:sp>
      <p:sp>
        <p:nvSpPr>
          <p:cNvPr id="3" name="Title 2">
            <a:extLst>
              <a:ext uri="{FF2B5EF4-FFF2-40B4-BE49-F238E27FC236}">
                <a16:creationId xmlns:a16="http://schemas.microsoft.com/office/drawing/2014/main" id="{20CCB3AD-A907-4963-ADA3-D4493477B18E}"/>
              </a:ext>
            </a:extLst>
          </p:cNvPr>
          <p:cNvSpPr>
            <a:spLocks noGrp="1"/>
          </p:cNvSpPr>
          <p:nvPr>
            <p:ph type="title"/>
          </p:nvPr>
        </p:nvSpPr>
        <p:spPr/>
        <p:txBody>
          <a:bodyPr/>
          <a:lstStyle/>
          <a:p>
            <a:r>
              <a:rPr lang="en-US" dirty="0"/>
              <a:t>Benefit: Over-the-Counter (OTC) Benefit</a:t>
            </a:r>
          </a:p>
        </p:txBody>
      </p:sp>
      <p:sp>
        <p:nvSpPr>
          <p:cNvPr id="4" name="Text Placeholder 3">
            <a:extLst>
              <a:ext uri="{FF2B5EF4-FFF2-40B4-BE49-F238E27FC236}">
                <a16:creationId xmlns:a16="http://schemas.microsoft.com/office/drawing/2014/main" id="{81DF8F52-826F-D286-E510-2DF8EEE3E13F}"/>
              </a:ext>
            </a:extLst>
          </p:cNvPr>
          <p:cNvSpPr>
            <a:spLocks noGrp="1"/>
          </p:cNvSpPr>
          <p:nvPr>
            <p:ph type="body" sz="quarter" idx="10"/>
          </p:nvPr>
        </p:nvSpPr>
        <p:spPr/>
        <p:txBody>
          <a:bodyPr/>
          <a:lstStyle/>
          <a:p>
            <a:pPr>
              <a:spcBef>
                <a:spcPts val="0"/>
              </a:spcBef>
              <a:spcAft>
                <a:spcPts val="0"/>
              </a:spcAft>
            </a:pPr>
            <a:endParaRPr lang="en-US" dirty="0">
              <a:ea typeface="Noto Sans"/>
            </a:endParaRPr>
          </a:p>
        </p:txBody>
      </p:sp>
    </p:spTree>
    <p:extLst>
      <p:ext uri="{BB962C8B-B14F-4D97-AF65-F5344CB8AC3E}">
        <p14:creationId xmlns:p14="http://schemas.microsoft.com/office/powerpoint/2010/main" val="2641352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BA7E5F-DE60-4069-0162-A88A05E9A9F8}"/>
              </a:ext>
            </a:extLst>
          </p:cNvPr>
          <p:cNvSpPr>
            <a:spLocks noGrp="1"/>
          </p:cNvSpPr>
          <p:nvPr>
            <p:ph idx="1"/>
          </p:nvPr>
        </p:nvSpPr>
        <p:spPr/>
        <p:txBody>
          <a:bodyPr/>
          <a:lstStyle/>
          <a:p>
            <a:r>
              <a:rPr lang="en-US" b="1" i="1" dirty="0"/>
              <a:t>Vendor: Vision Service Plan (VSP)</a:t>
            </a:r>
          </a:p>
          <a:p>
            <a:r>
              <a:rPr lang="en-US" dirty="0"/>
              <a:t>Benefit summary:</a:t>
            </a:r>
          </a:p>
          <a:p>
            <a:pPr lvl="1"/>
            <a:r>
              <a:rPr lang="en-US" dirty="0"/>
              <a:t>One routine eye exam every year</a:t>
            </a:r>
          </a:p>
          <a:p>
            <a:pPr lvl="1"/>
            <a:r>
              <a:rPr lang="en-US" dirty="0"/>
              <a:t>Glaucoma screening</a:t>
            </a:r>
          </a:p>
          <a:p>
            <a:pPr lvl="1"/>
            <a:r>
              <a:rPr lang="en-US" dirty="0"/>
              <a:t>Plan payment of up to $250 above the Medi-Cal limit, every year for eyeglasses or contact lenses </a:t>
            </a:r>
          </a:p>
          <a:p>
            <a:pPr lvl="1"/>
            <a:r>
              <a:rPr lang="en-US" dirty="0"/>
              <a:t>Customer Service warm transfers members to VSP Customer Service, 1-800-877-7195 for assistance in locating a provider</a:t>
            </a:r>
          </a:p>
          <a:p>
            <a:endParaRPr lang="en-US" i="1" dirty="0"/>
          </a:p>
        </p:txBody>
      </p:sp>
      <p:sp>
        <p:nvSpPr>
          <p:cNvPr id="3" name="Title 2">
            <a:extLst>
              <a:ext uri="{FF2B5EF4-FFF2-40B4-BE49-F238E27FC236}">
                <a16:creationId xmlns:a16="http://schemas.microsoft.com/office/drawing/2014/main" id="{30BFB63C-8253-FEFF-D72E-F67F3BAD8D0B}"/>
              </a:ext>
            </a:extLst>
          </p:cNvPr>
          <p:cNvSpPr>
            <a:spLocks noGrp="1"/>
          </p:cNvSpPr>
          <p:nvPr>
            <p:ph type="title"/>
          </p:nvPr>
        </p:nvSpPr>
        <p:spPr/>
        <p:txBody>
          <a:bodyPr/>
          <a:lstStyle/>
          <a:p>
            <a:r>
              <a:rPr lang="en-US" dirty="0"/>
              <a:t>Benefit: Vision Care</a:t>
            </a:r>
          </a:p>
        </p:txBody>
      </p:sp>
      <p:sp>
        <p:nvSpPr>
          <p:cNvPr id="4" name="Text Placeholder 3">
            <a:extLst>
              <a:ext uri="{FF2B5EF4-FFF2-40B4-BE49-F238E27FC236}">
                <a16:creationId xmlns:a16="http://schemas.microsoft.com/office/drawing/2014/main" id="{88C83906-8B4E-453A-9603-26B4B2574ECF}"/>
              </a:ext>
            </a:extLst>
          </p:cNvPr>
          <p:cNvSpPr>
            <a:spLocks noGrp="1"/>
          </p:cNvSpPr>
          <p:nvPr>
            <p:ph type="body" sz="quarter" idx="10"/>
          </p:nvPr>
        </p:nvSpPr>
        <p:spPr/>
        <p:txBody>
          <a:bodyPr/>
          <a:lstStyle/>
          <a:p>
            <a:pPr>
              <a:spcBef>
                <a:spcPts val="0"/>
              </a:spcBef>
              <a:spcAft>
                <a:spcPts val="0"/>
              </a:spcAft>
            </a:pPr>
            <a:endParaRPr lang="en-US" dirty="0">
              <a:ea typeface="Noto Sans"/>
            </a:endParaRPr>
          </a:p>
        </p:txBody>
      </p:sp>
    </p:spTree>
    <p:extLst>
      <p:ext uri="{BB962C8B-B14F-4D97-AF65-F5344CB8AC3E}">
        <p14:creationId xmlns:p14="http://schemas.microsoft.com/office/powerpoint/2010/main" val="2096983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840977-90C4-A338-CAC0-8E70F2E642A1}"/>
              </a:ext>
            </a:extLst>
          </p:cNvPr>
          <p:cNvSpPr>
            <a:spLocks noGrp="1"/>
          </p:cNvSpPr>
          <p:nvPr>
            <p:ph idx="1"/>
          </p:nvPr>
        </p:nvSpPr>
        <p:spPr/>
        <p:txBody>
          <a:bodyPr/>
          <a:lstStyle/>
          <a:p>
            <a:r>
              <a:rPr lang="en-US" dirty="0"/>
              <a:t>Benefit summary: CalOptima Health will pay up to $1,000 above the state Medi-Cal limit of $1,510 per fiscal year for hearing aids including molds, modification supplies and accessories</a:t>
            </a:r>
          </a:p>
          <a:p>
            <a:pPr lvl="1"/>
            <a:r>
              <a:rPr lang="en-US" dirty="0"/>
              <a:t>Amount may be used for one ear or for two ears </a:t>
            </a:r>
          </a:p>
          <a:p>
            <a:pPr lvl="1"/>
            <a:r>
              <a:rPr lang="en-US" dirty="0"/>
              <a:t>Benefit may only be used once during the calendar year</a:t>
            </a:r>
          </a:p>
          <a:p>
            <a:pPr lvl="1"/>
            <a:r>
              <a:rPr lang="en-US" dirty="0"/>
              <a:t>Prior authorization is required</a:t>
            </a:r>
          </a:p>
          <a:p>
            <a:pPr marL="0" indent="0">
              <a:buNone/>
            </a:pPr>
            <a:endParaRPr lang="en-US" dirty="0"/>
          </a:p>
        </p:txBody>
      </p:sp>
      <p:sp>
        <p:nvSpPr>
          <p:cNvPr id="3" name="Title 2">
            <a:extLst>
              <a:ext uri="{FF2B5EF4-FFF2-40B4-BE49-F238E27FC236}">
                <a16:creationId xmlns:a16="http://schemas.microsoft.com/office/drawing/2014/main" id="{3014B464-773C-D1C0-C006-CAF7FF8AF9F2}"/>
              </a:ext>
            </a:extLst>
          </p:cNvPr>
          <p:cNvSpPr>
            <a:spLocks noGrp="1"/>
          </p:cNvSpPr>
          <p:nvPr>
            <p:ph type="title"/>
          </p:nvPr>
        </p:nvSpPr>
        <p:spPr/>
        <p:txBody>
          <a:bodyPr/>
          <a:lstStyle/>
          <a:p>
            <a:r>
              <a:rPr lang="en-US" dirty="0"/>
              <a:t>Benefit: Hearing</a:t>
            </a:r>
          </a:p>
        </p:txBody>
      </p:sp>
      <p:sp>
        <p:nvSpPr>
          <p:cNvPr id="4" name="Text Placeholder 3">
            <a:extLst>
              <a:ext uri="{FF2B5EF4-FFF2-40B4-BE49-F238E27FC236}">
                <a16:creationId xmlns:a16="http://schemas.microsoft.com/office/drawing/2014/main" id="{1522533C-9CE2-0901-47ED-6C93E3A27214}"/>
              </a:ext>
            </a:extLst>
          </p:cNvPr>
          <p:cNvSpPr>
            <a:spLocks noGrp="1"/>
          </p:cNvSpPr>
          <p:nvPr>
            <p:ph type="body" sz="quarter" idx="10"/>
          </p:nvPr>
        </p:nvSpPr>
        <p:spPr/>
        <p:txBody>
          <a:bodyPr/>
          <a:lstStyle/>
          <a:p>
            <a:pPr>
              <a:spcBef>
                <a:spcPts val="0"/>
              </a:spcBef>
              <a:spcAft>
                <a:spcPts val="0"/>
              </a:spcAft>
            </a:pPr>
            <a:endParaRPr lang="en-US" dirty="0">
              <a:ea typeface="Noto Sans"/>
            </a:endParaRPr>
          </a:p>
        </p:txBody>
      </p:sp>
    </p:spTree>
    <p:extLst>
      <p:ext uri="{BB962C8B-B14F-4D97-AF65-F5344CB8AC3E}">
        <p14:creationId xmlns:p14="http://schemas.microsoft.com/office/powerpoint/2010/main" val="3967759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E1E27C-BC33-D573-B22D-AA3A21F1745C}"/>
              </a:ext>
            </a:extLst>
          </p:cNvPr>
          <p:cNvSpPr>
            <a:spLocks noGrp="1"/>
          </p:cNvSpPr>
          <p:nvPr>
            <p:ph idx="1"/>
          </p:nvPr>
        </p:nvSpPr>
        <p:spPr/>
        <p:txBody>
          <a:bodyPr/>
          <a:lstStyle/>
          <a:p>
            <a:r>
              <a:rPr lang="en-US" b="1" i="1" dirty="0"/>
              <a:t>Vendor: ASH/Silver &amp; Fit</a:t>
            </a:r>
          </a:p>
          <a:p>
            <a:r>
              <a:rPr lang="en-US" dirty="0"/>
              <a:t>Benefit summary:</a:t>
            </a:r>
          </a:p>
          <a:p>
            <a:pPr lvl="1"/>
            <a:r>
              <a:rPr lang="en-US" dirty="0"/>
              <a:t>Membership to a contracted gym and one home fitness kit</a:t>
            </a:r>
          </a:p>
          <a:p>
            <a:pPr lvl="2"/>
            <a:r>
              <a:rPr lang="en-US" dirty="0"/>
              <a:t>An exercise and healthy aging program designed specifically for OneCare members.</a:t>
            </a:r>
          </a:p>
          <a:p>
            <a:pPr lvl="2"/>
            <a:r>
              <a:rPr lang="en-US" dirty="0"/>
              <a:t>8,000+ on-demand videos through the website and mobile app digital library, including the Silver &amp; Fit Signature Series Classes®.</a:t>
            </a:r>
          </a:p>
          <a:p>
            <a:pPr lvl="1"/>
            <a:r>
              <a:rPr lang="en-US" dirty="0"/>
              <a:t>Healthy Aging Coaching sessions by telephone with a trained coach where members can discuss topics like exercise, nutrition, social isolation, and brain health.</a:t>
            </a:r>
          </a:p>
          <a:p>
            <a:pPr lvl="1"/>
            <a:r>
              <a:rPr lang="en-US" dirty="0"/>
              <a:t>The Silver &amp; Fit Connected™ tool for tracking activity.</a:t>
            </a:r>
          </a:p>
          <a:p>
            <a:pPr lvl="1"/>
            <a:r>
              <a:rPr lang="en-US" dirty="0"/>
              <a:t>Online Healthy Aging classes.</a:t>
            </a:r>
          </a:p>
          <a:p>
            <a:endParaRPr lang="en-US" dirty="0"/>
          </a:p>
        </p:txBody>
      </p:sp>
      <p:sp>
        <p:nvSpPr>
          <p:cNvPr id="3" name="Title 2">
            <a:extLst>
              <a:ext uri="{FF2B5EF4-FFF2-40B4-BE49-F238E27FC236}">
                <a16:creationId xmlns:a16="http://schemas.microsoft.com/office/drawing/2014/main" id="{D674C0D3-16EB-4395-7309-A03445AC61FC}"/>
              </a:ext>
            </a:extLst>
          </p:cNvPr>
          <p:cNvSpPr>
            <a:spLocks noGrp="1"/>
          </p:cNvSpPr>
          <p:nvPr>
            <p:ph type="title"/>
          </p:nvPr>
        </p:nvSpPr>
        <p:spPr/>
        <p:txBody>
          <a:bodyPr/>
          <a:lstStyle/>
          <a:p>
            <a:r>
              <a:rPr lang="en-US" dirty="0"/>
              <a:t>Benefit: Fitness Benefit</a:t>
            </a:r>
          </a:p>
        </p:txBody>
      </p:sp>
      <p:sp>
        <p:nvSpPr>
          <p:cNvPr id="4" name="Text Placeholder 3">
            <a:extLst>
              <a:ext uri="{FF2B5EF4-FFF2-40B4-BE49-F238E27FC236}">
                <a16:creationId xmlns:a16="http://schemas.microsoft.com/office/drawing/2014/main" id="{2CEC1A37-E9EE-E33F-C211-4034E9C7B030}"/>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691286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F1E41E-5E95-BE72-7088-D372D9096380}"/>
              </a:ext>
            </a:extLst>
          </p:cNvPr>
          <p:cNvSpPr>
            <a:spLocks noGrp="1"/>
          </p:cNvSpPr>
          <p:nvPr>
            <p:ph idx="1"/>
          </p:nvPr>
        </p:nvSpPr>
        <p:spPr/>
        <p:txBody>
          <a:bodyPr/>
          <a:lstStyle/>
          <a:p>
            <a:r>
              <a:rPr lang="en-US" b="1" i="1" dirty="0"/>
              <a:t>Vendor: Modivcare</a:t>
            </a:r>
          </a:p>
          <a:p>
            <a:pPr marL="340995" indent="-340995"/>
            <a:r>
              <a:rPr lang="en-US" dirty="0">
                <a:latin typeface="Noto Sans" panose="020B0502040504020204" pitchFamily="34" charset="0"/>
                <a:ea typeface="Noto Sans" panose="020B0502040504020204" pitchFamily="34" charset="0"/>
              </a:rPr>
              <a:t>Benefit Summary: Unlimited trips per year to plan-approved medical services, such as:</a:t>
            </a:r>
          </a:p>
          <a:p>
            <a:pPr marL="683895" lvl="1" indent="-226695"/>
            <a:r>
              <a:rPr lang="en-US" dirty="0">
                <a:latin typeface="Noto Sans" panose="020B0502040504020204" pitchFamily="34" charset="0"/>
                <a:ea typeface="Noto Sans" panose="020B0502040504020204" pitchFamily="34" charset="0"/>
              </a:rPr>
              <a:t>Doctor visits, labs or X-rays, hospital and pharmacy</a:t>
            </a:r>
          </a:p>
          <a:p>
            <a:pPr marL="683895" lvl="1" indent="-226695"/>
            <a:r>
              <a:rPr lang="en-US" dirty="0">
                <a:latin typeface="Noto Sans" panose="020B0502040504020204" pitchFamily="34" charset="0"/>
                <a:ea typeface="Noto Sans" panose="020B0502040504020204" pitchFamily="34" charset="0"/>
              </a:rPr>
              <a:t>As a </a:t>
            </a:r>
            <a:r>
              <a:rPr lang="en-US" sz="2400" b="1" dirty="0">
                <a:latin typeface="Noto Sans" panose="020B0502040504020204" pitchFamily="34" charset="0"/>
                <a:ea typeface="Noto Sans" panose="020B0502040504020204" pitchFamily="34" charset="0"/>
              </a:rPr>
              <a:t>supplemental benefit</a:t>
            </a:r>
            <a:r>
              <a:rPr lang="en-US" dirty="0">
                <a:latin typeface="Noto Sans" panose="020B0502040504020204" pitchFamily="34" charset="0"/>
                <a:ea typeface="Noto Sans" panose="020B0502040504020204" pitchFamily="34" charset="0"/>
              </a:rPr>
              <a:t>, unlimited transportation is also available for trips to and from the gym</a:t>
            </a:r>
          </a:p>
          <a:p>
            <a:r>
              <a:rPr lang="en-US" dirty="0"/>
              <a:t>To ask for a ride for services that have been authorized, members at 1-866-612-1256 (TTY 711) at least two business days (Monday-Friday) before the appointment</a:t>
            </a:r>
          </a:p>
        </p:txBody>
      </p:sp>
      <p:sp>
        <p:nvSpPr>
          <p:cNvPr id="3" name="Title 2">
            <a:extLst>
              <a:ext uri="{FF2B5EF4-FFF2-40B4-BE49-F238E27FC236}">
                <a16:creationId xmlns:a16="http://schemas.microsoft.com/office/drawing/2014/main" id="{050B62A2-5A95-CE0D-C7BB-E8CB759A659A}"/>
              </a:ext>
            </a:extLst>
          </p:cNvPr>
          <p:cNvSpPr>
            <a:spLocks noGrp="1"/>
          </p:cNvSpPr>
          <p:nvPr>
            <p:ph type="title"/>
          </p:nvPr>
        </p:nvSpPr>
        <p:spPr/>
        <p:txBody>
          <a:bodyPr/>
          <a:lstStyle/>
          <a:p>
            <a:r>
              <a:rPr lang="en-US" dirty="0"/>
              <a:t>Benefit: Transportation</a:t>
            </a:r>
          </a:p>
        </p:txBody>
      </p:sp>
      <p:sp>
        <p:nvSpPr>
          <p:cNvPr id="4" name="Text Placeholder 3">
            <a:extLst>
              <a:ext uri="{FF2B5EF4-FFF2-40B4-BE49-F238E27FC236}">
                <a16:creationId xmlns:a16="http://schemas.microsoft.com/office/drawing/2014/main" id="{B03779B3-FCC5-ACF7-91B5-4EEEDF484EDB}"/>
              </a:ext>
            </a:extLst>
          </p:cNvPr>
          <p:cNvSpPr>
            <a:spLocks noGrp="1"/>
          </p:cNvSpPr>
          <p:nvPr>
            <p:ph type="body" sz="quarter" idx="10"/>
          </p:nvPr>
        </p:nvSpPr>
        <p:spPr/>
        <p:txBody>
          <a:bodyPr/>
          <a:lstStyle/>
          <a:p>
            <a:pPr>
              <a:spcBef>
                <a:spcPts val="0"/>
              </a:spcBef>
              <a:spcAft>
                <a:spcPts val="0"/>
              </a:spcAft>
            </a:pPr>
            <a:endParaRPr lang="en-US" dirty="0"/>
          </a:p>
        </p:txBody>
      </p:sp>
    </p:spTree>
    <p:extLst>
      <p:ext uri="{BB962C8B-B14F-4D97-AF65-F5344CB8AC3E}">
        <p14:creationId xmlns:p14="http://schemas.microsoft.com/office/powerpoint/2010/main" val="2285378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1C46DB-B710-20DA-E0EE-411229DE5B70}"/>
              </a:ext>
            </a:extLst>
          </p:cNvPr>
          <p:cNvSpPr>
            <a:spLocks noGrp="1"/>
          </p:cNvSpPr>
          <p:nvPr>
            <p:ph idx="1"/>
          </p:nvPr>
        </p:nvSpPr>
        <p:spPr/>
        <p:txBody>
          <a:bodyPr/>
          <a:lstStyle/>
          <a:p>
            <a:r>
              <a:rPr lang="en-US" b="1" i="1" dirty="0"/>
              <a:t>Benefit oversight: Customer Service </a:t>
            </a:r>
            <a:endParaRPr lang="en-US" b="1" i="1" dirty="0">
              <a:highlight>
                <a:srgbClr val="FFFF00"/>
              </a:highlight>
            </a:endParaRPr>
          </a:p>
          <a:p>
            <a:r>
              <a:rPr lang="en-US" dirty="0"/>
              <a:t>Benefit summary: CalOptima Health will reimburse a member up to $100,000 per year for emergency and urgent care and transportation received outside the United States and its territories.</a:t>
            </a:r>
          </a:p>
          <a:p>
            <a:pPr lvl="1"/>
            <a:r>
              <a:rPr lang="en-US" dirty="0"/>
              <a:t>Members must pay for the services rendered upfront and submit medical documentation and proof payment to CalOptima Health</a:t>
            </a:r>
          </a:p>
          <a:p>
            <a:pPr lvl="1"/>
            <a:r>
              <a:rPr lang="en-US" dirty="0"/>
              <a:t>Emergency and urgent care is given to treat:</a:t>
            </a:r>
          </a:p>
          <a:p>
            <a:pPr lvl="2"/>
            <a:r>
              <a:rPr lang="en-US" dirty="0"/>
              <a:t>A condition that needs immediate medical care</a:t>
            </a:r>
          </a:p>
          <a:p>
            <a:pPr lvl="2"/>
            <a:r>
              <a:rPr lang="en-US" dirty="0"/>
              <a:t>A sudden medical illness</a:t>
            </a:r>
          </a:p>
          <a:p>
            <a:pPr lvl="2"/>
            <a:r>
              <a:rPr lang="en-US" dirty="0"/>
              <a:t>An injury</a:t>
            </a:r>
          </a:p>
          <a:p>
            <a:endParaRPr lang="en-US" dirty="0"/>
          </a:p>
        </p:txBody>
      </p:sp>
      <p:sp>
        <p:nvSpPr>
          <p:cNvPr id="3" name="Title 2">
            <a:extLst>
              <a:ext uri="{FF2B5EF4-FFF2-40B4-BE49-F238E27FC236}">
                <a16:creationId xmlns:a16="http://schemas.microsoft.com/office/drawing/2014/main" id="{1CEDA152-B7D6-DA22-665E-737FF49A6B34}"/>
              </a:ext>
            </a:extLst>
          </p:cNvPr>
          <p:cNvSpPr>
            <a:spLocks noGrp="1"/>
          </p:cNvSpPr>
          <p:nvPr>
            <p:ph type="title"/>
          </p:nvPr>
        </p:nvSpPr>
        <p:spPr/>
        <p:txBody>
          <a:bodyPr/>
          <a:lstStyle/>
          <a:p>
            <a:r>
              <a:rPr lang="en-US" dirty="0"/>
              <a:t>Benefit: Worldwide Coverage</a:t>
            </a:r>
          </a:p>
        </p:txBody>
      </p:sp>
      <p:sp>
        <p:nvSpPr>
          <p:cNvPr id="4" name="Text Placeholder 3">
            <a:extLst>
              <a:ext uri="{FF2B5EF4-FFF2-40B4-BE49-F238E27FC236}">
                <a16:creationId xmlns:a16="http://schemas.microsoft.com/office/drawing/2014/main" id="{1E6031FD-4719-F774-992E-D963156B9FF0}"/>
              </a:ext>
            </a:extLst>
          </p:cNvPr>
          <p:cNvSpPr>
            <a:spLocks noGrp="1"/>
          </p:cNvSpPr>
          <p:nvPr>
            <p:ph type="body" sz="quarter" idx="10"/>
          </p:nvPr>
        </p:nvSpPr>
        <p:spPr>
          <a:xfrm>
            <a:off x="838203" y="6115052"/>
            <a:ext cx="7246752" cy="597384"/>
          </a:xfrm>
        </p:spPr>
        <p:txBody>
          <a:bodyPr/>
          <a:lstStyle/>
          <a:p>
            <a:r>
              <a:rPr lang="en-US" dirty="0"/>
              <a:t>Note: Services are covered worldwide under the same conditions of medical necessity and appropriateness that would have applied if the same services were provided within the United States.</a:t>
            </a:r>
          </a:p>
        </p:txBody>
      </p:sp>
    </p:spTree>
    <p:extLst>
      <p:ext uri="{BB962C8B-B14F-4D97-AF65-F5344CB8AC3E}">
        <p14:creationId xmlns:p14="http://schemas.microsoft.com/office/powerpoint/2010/main" val="2463112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3AE27C-008F-BFBC-14B8-BD269124B944}"/>
              </a:ext>
            </a:extLst>
          </p:cNvPr>
          <p:cNvSpPr>
            <a:spLocks noGrp="1"/>
          </p:cNvSpPr>
          <p:nvPr>
            <p:ph idx="1"/>
          </p:nvPr>
        </p:nvSpPr>
        <p:spPr/>
        <p:txBody>
          <a:bodyPr/>
          <a:lstStyle/>
          <a:p>
            <a:r>
              <a:rPr lang="en-US" b="1" i="1" dirty="0"/>
              <a:t>Vendor: Papa</a:t>
            </a:r>
          </a:p>
          <a:p>
            <a:r>
              <a:rPr lang="en-US" dirty="0"/>
              <a:t>Benefit summary: Allows access to up to 90 annual hours of help with instrumental activities of daily living including:</a:t>
            </a:r>
          </a:p>
          <a:p>
            <a:pPr lvl="1"/>
            <a:r>
              <a:rPr lang="en-US" dirty="0"/>
              <a:t>Transportation, light house help, companionship, technical guidance, exercise, and grocery and medication deliveries</a:t>
            </a:r>
          </a:p>
          <a:p>
            <a:pPr lvl="1"/>
            <a:r>
              <a:rPr lang="en-US" dirty="0"/>
              <a:t>Members may request the service for themselves</a:t>
            </a:r>
          </a:p>
          <a:p>
            <a:pPr lvl="1"/>
            <a:r>
              <a:rPr lang="en-US" dirty="0"/>
              <a:t>Papa reviews eligibility and conducts assessment</a:t>
            </a:r>
          </a:p>
          <a:p>
            <a:pPr lvl="2"/>
            <a:r>
              <a:rPr lang="en-US" dirty="0"/>
              <a:t>Papa visit scheduling lead time is 72 hours.</a:t>
            </a:r>
          </a:p>
          <a:p>
            <a:pPr lvl="2"/>
            <a:r>
              <a:rPr lang="en-US" dirty="0"/>
              <a:t>During each visit, the care provider (Papa Pal) provides the services based on the task requested and provides notes on the visit, including any concerning elements observed</a:t>
            </a:r>
          </a:p>
          <a:p>
            <a:endParaRPr lang="en-US" dirty="0"/>
          </a:p>
        </p:txBody>
      </p:sp>
      <p:sp>
        <p:nvSpPr>
          <p:cNvPr id="3" name="Title 2">
            <a:extLst>
              <a:ext uri="{FF2B5EF4-FFF2-40B4-BE49-F238E27FC236}">
                <a16:creationId xmlns:a16="http://schemas.microsoft.com/office/drawing/2014/main" id="{71F3FDCC-CA49-AAD0-4F3B-B8F24645DB08}"/>
              </a:ext>
            </a:extLst>
          </p:cNvPr>
          <p:cNvSpPr>
            <a:spLocks noGrp="1"/>
          </p:cNvSpPr>
          <p:nvPr>
            <p:ph type="title"/>
          </p:nvPr>
        </p:nvSpPr>
        <p:spPr/>
        <p:txBody>
          <a:bodyPr/>
          <a:lstStyle/>
          <a:p>
            <a:r>
              <a:rPr lang="en-US" dirty="0"/>
              <a:t>Benefit: Companion Care</a:t>
            </a:r>
          </a:p>
        </p:txBody>
      </p:sp>
      <p:sp>
        <p:nvSpPr>
          <p:cNvPr id="4" name="Text Placeholder 3">
            <a:extLst>
              <a:ext uri="{FF2B5EF4-FFF2-40B4-BE49-F238E27FC236}">
                <a16:creationId xmlns:a16="http://schemas.microsoft.com/office/drawing/2014/main" id="{5C68EE58-ADEE-CE66-3A76-4B2BF6B9004A}"/>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564527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6D8B3E-1BC1-502D-5D6A-BDA7EBA59A7D}"/>
              </a:ext>
            </a:extLst>
          </p:cNvPr>
          <p:cNvSpPr>
            <a:spLocks noGrp="1"/>
          </p:cNvSpPr>
          <p:nvPr>
            <p:ph idx="1"/>
          </p:nvPr>
        </p:nvSpPr>
        <p:spPr/>
        <p:txBody>
          <a:bodyPr vert="horz" lIns="91440" tIns="45720" rIns="91440" bIns="45720" rtlCol="0" anchor="t">
            <a:noAutofit/>
          </a:bodyPr>
          <a:lstStyle/>
          <a:p>
            <a:pPr marL="0" indent="0">
              <a:buNone/>
            </a:pPr>
            <a:r>
              <a:rPr lang="en-US" dirty="0"/>
              <a:t>			</a:t>
            </a:r>
          </a:p>
          <a:p>
            <a:pPr marL="0" indent="0">
              <a:buNone/>
            </a:pPr>
            <a:r>
              <a:rPr lang="en-US" dirty="0"/>
              <a:t>			Lucie T. Nguyen</a:t>
            </a:r>
          </a:p>
          <a:p>
            <a:pPr marL="0" indent="0">
              <a:buNone/>
            </a:pPr>
            <a:r>
              <a:rPr lang="en-US" dirty="0"/>
              <a:t>			Senior Community Partner</a:t>
            </a:r>
          </a:p>
          <a:p>
            <a:pPr marL="0" indent="0">
              <a:buNone/>
            </a:pPr>
            <a:r>
              <a:rPr lang="en-US" dirty="0"/>
              <a:t>			714-246-8841		</a:t>
            </a:r>
          </a:p>
          <a:p>
            <a:pPr marL="0" indent="0">
              <a:buNone/>
            </a:pPr>
            <a:r>
              <a:rPr lang="en-US" dirty="0"/>
              <a:t>		</a:t>
            </a:r>
            <a:r>
              <a:rPr lang="en-US"/>
              <a:t>	</a:t>
            </a:r>
            <a:r>
              <a:rPr lang="en-US">
                <a:hlinkClick r:id="rId3"/>
              </a:rPr>
              <a:t>lnguyen</a:t>
            </a:r>
            <a:r>
              <a:rPr lang="en-US" dirty="0">
                <a:hlinkClick r:id="rId3"/>
              </a:rPr>
              <a:t>@caloptima.org</a:t>
            </a:r>
            <a:endParaRPr lang="en-US" dirty="0"/>
          </a:p>
          <a:p>
            <a:pPr marL="340995" indent="-340995"/>
            <a:endParaRPr lang="en-US" dirty="0"/>
          </a:p>
          <a:p>
            <a:pPr marL="340995" indent="-340995"/>
            <a:endParaRPr lang="en-US" dirty="0"/>
          </a:p>
          <a:p>
            <a:pPr marL="340995" indent="-340995"/>
            <a:r>
              <a:rPr lang="en-US" dirty="0">
                <a:latin typeface="Noto Sans"/>
                <a:ea typeface="Noto Sans"/>
                <a:cs typeface="Noto Sans"/>
              </a:rPr>
              <a:t>I am state-licensed and authorized as a Sales Representative for OneCare Health Plan</a:t>
            </a:r>
          </a:p>
          <a:p>
            <a:pPr marL="340995" indent="-340995"/>
            <a:r>
              <a:rPr lang="en-US" dirty="0"/>
              <a:t>I do not represent any branch of the federal or state government </a:t>
            </a:r>
          </a:p>
          <a:p>
            <a:pPr marL="340995" indent="-340995"/>
            <a:endParaRPr lang="en-US" dirty="0"/>
          </a:p>
        </p:txBody>
      </p:sp>
      <p:sp>
        <p:nvSpPr>
          <p:cNvPr id="3" name="Title 2">
            <a:extLst>
              <a:ext uri="{FF2B5EF4-FFF2-40B4-BE49-F238E27FC236}">
                <a16:creationId xmlns:a16="http://schemas.microsoft.com/office/drawing/2014/main" id="{E02F30EB-039C-0D7C-8B48-CDC3BC5A1A4A}"/>
              </a:ext>
            </a:extLst>
          </p:cNvPr>
          <p:cNvSpPr>
            <a:spLocks noGrp="1"/>
          </p:cNvSpPr>
          <p:nvPr>
            <p:ph type="title"/>
          </p:nvPr>
        </p:nvSpPr>
        <p:spPr/>
        <p:txBody>
          <a:bodyPr/>
          <a:lstStyle/>
          <a:p>
            <a:r>
              <a:rPr lang="en-US" dirty="0"/>
              <a:t>OneCare Sales Representative Contact</a:t>
            </a:r>
          </a:p>
        </p:txBody>
      </p:sp>
      <p:sp>
        <p:nvSpPr>
          <p:cNvPr id="4" name="Text Placeholder 3">
            <a:extLst>
              <a:ext uri="{FF2B5EF4-FFF2-40B4-BE49-F238E27FC236}">
                <a16:creationId xmlns:a16="http://schemas.microsoft.com/office/drawing/2014/main" id="{D641A148-CCB5-85A9-88DC-97A915712209}"/>
              </a:ext>
            </a:extLst>
          </p:cNvPr>
          <p:cNvSpPr>
            <a:spLocks noGrp="1"/>
          </p:cNvSpPr>
          <p:nvPr>
            <p:ph type="body" sz="quarter" idx="10"/>
          </p:nvPr>
        </p:nvSpPr>
        <p:spPr/>
        <p:txBody>
          <a:bodyPr/>
          <a:lstStyle/>
          <a:p>
            <a:pPr>
              <a:spcBef>
                <a:spcPts val="0"/>
              </a:spcBef>
              <a:spcAft>
                <a:spcPts val="0"/>
              </a:spcAft>
            </a:pPr>
            <a:endParaRPr lang="en-US" dirty="0">
              <a:ea typeface="Noto Sans"/>
            </a:endParaRPr>
          </a:p>
        </p:txBody>
      </p:sp>
      <p:pic>
        <p:nvPicPr>
          <p:cNvPr id="5" name="Picture 4">
            <a:extLst>
              <a:ext uri="{FF2B5EF4-FFF2-40B4-BE49-F238E27FC236}">
                <a16:creationId xmlns:a16="http://schemas.microsoft.com/office/drawing/2014/main" id="{0AF8007D-06FF-1D90-B020-F2F02BEC1114}"/>
              </a:ext>
            </a:extLst>
          </p:cNvPr>
          <p:cNvPicPr>
            <a:picLocks noChangeAspect="1"/>
          </p:cNvPicPr>
          <p:nvPr/>
        </p:nvPicPr>
        <p:blipFill rotWithShape="1">
          <a:blip r:embed="rId4">
            <a:extLst>
              <a:ext uri="{28A0092B-C50C-407E-A947-70E740481C1C}">
                <a14:useLocalDpi xmlns:a14="http://schemas.microsoft.com/office/drawing/2010/main" val="0"/>
              </a:ext>
            </a:extLst>
          </a:blip>
          <a:srcRect l="47358" t="25009" r="10435" b="24259"/>
          <a:stretch/>
        </p:blipFill>
        <p:spPr>
          <a:xfrm rot="16200000">
            <a:off x="554357" y="1828561"/>
            <a:ext cx="2863307" cy="2295620"/>
          </a:xfrm>
          <a:prstGeom prst="rect">
            <a:avLst/>
          </a:prstGeom>
          <a:ln w="9525">
            <a:noFill/>
          </a:ln>
          <a:effectLst>
            <a:outerShdw blurRad="50800" dist="38100" dir="16200000" rotWithShape="0">
              <a:prstClr val="black">
                <a:alpha val="40000"/>
              </a:prstClr>
            </a:outerShdw>
          </a:effectLst>
        </p:spPr>
      </p:pic>
    </p:spTree>
    <p:extLst>
      <p:ext uri="{BB962C8B-B14F-4D97-AF65-F5344CB8AC3E}">
        <p14:creationId xmlns:p14="http://schemas.microsoft.com/office/powerpoint/2010/main" val="2061241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479ECB-C5E6-0575-BF16-1176E78C11E9}"/>
              </a:ext>
            </a:extLst>
          </p:cNvPr>
          <p:cNvSpPr>
            <a:spLocks noGrp="1"/>
          </p:cNvSpPr>
          <p:nvPr>
            <p:ph idx="1"/>
          </p:nvPr>
        </p:nvSpPr>
        <p:spPr/>
        <p:txBody>
          <a:bodyPr/>
          <a:lstStyle/>
          <a:p>
            <a:r>
              <a:rPr lang="en-US" dirty="0"/>
              <a:t>Benefit summary: For CY 2024, we’ve added Physical Exams as a supplemental benefit. </a:t>
            </a:r>
          </a:p>
          <a:p>
            <a:pPr lvl="1"/>
            <a:r>
              <a:rPr lang="en-US" dirty="0"/>
              <a:t>The plan covers one physical exam per year as full assessment of the member’s health, including laboratory services, as needed. </a:t>
            </a:r>
          </a:p>
          <a:p>
            <a:pPr lvl="1"/>
            <a:r>
              <a:rPr lang="en-US" dirty="0"/>
              <a:t>The plan covers an annual wellness visit to make or update the member’s care plan to help prevent illness. </a:t>
            </a:r>
          </a:p>
          <a:p>
            <a:pPr lvl="2"/>
            <a:r>
              <a:rPr lang="en-US" dirty="0"/>
              <a:t>We pay for one annual wellness visit every 12 months. </a:t>
            </a:r>
          </a:p>
          <a:p>
            <a:endParaRPr lang="en-US" dirty="0"/>
          </a:p>
        </p:txBody>
      </p:sp>
      <p:sp>
        <p:nvSpPr>
          <p:cNvPr id="3" name="Title 2">
            <a:extLst>
              <a:ext uri="{FF2B5EF4-FFF2-40B4-BE49-F238E27FC236}">
                <a16:creationId xmlns:a16="http://schemas.microsoft.com/office/drawing/2014/main" id="{5AE1A7FB-EBA6-A8B4-264F-2469FC13386A}"/>
              </a:ext>
            </a:extLst>
          </p:cNvPr>
          <p:cNvSpPr>
            <a:spLocks noGrp="1"/>
          </p:cNvSpPr>
          <p:nvPr>
            <p:ph type="title"/>
          </p:nvPr>
        </p:nvSpPr>
        <p:spPr/>
        <p:txBody>
          <a:bodyPr/>
          <a:lstStyle/>
          <a:p>
            <a:r>
              <a:rPr lang="en-US" dirty="0"/>
              <a:t>Benefit: Physical Exam (NEW) </a:t>
            </a:r>
          </a:p>
        </p:txBody>
      </p:sp>
      <p:sp>
        <p:nvSpPr>
          <p:cNvPr id="4" name="Text Placeholder 3">
            <a:extLst>
              <a:ext uri="{FF2B5EF4-FFF2-40B4-BE49-F238E27FC236}">
                <a16:creationId xmlns:a16="http://schemas.microsoft.com/office/drawing/2014/main" id="{C99FD6CE-4FFB-EF5E-3792-19128CBF9D88}"/>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613149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2012-09-04.jpg">
            <a:extLst>
              <a:ext uri="{FF2B5EF4-FFF2-40B4-BE49-F238E27FC236}">
                <a16:creationId xmlns:a16="http://schemas.microsoft.com/office/drawing/2014/main" id="{C3712ECD-9E24-05BA-B2CE-7EBD64943A6A}"/>
              </a:ext>
            </a:extLst>
          </p:cNvPr>
          <p:cNvPicPr>
            <a:picLocks noChangeAspect="1"/>
          </p:cNvPicPr>
          <p:nvPr/>
        </p:nvPicPr>
        <p:blipFill>
          <a:blip r:embed="rId4" cstate="print">
            <a:duotone>
              <a:schemeClr val="accent6">
                <a:shade val="45000"/>
                <a:satMod val="135000"/>
              </a:schemeClr>
              <a:prstClr val="white"/>
            </a:duotone>
          </a:blip>
          <a:srcRect l="11266" t="19579" r="66861" b="18649"/>
          <a:stretch>
            <a:fillRect/>
          </a:stretch>
        </p:blipFill>
        <p:spPr bwMode="auto">
          <a:xfrm>
            <a:off x="5120535" y="2419580"/>
            <a:ext cx="928123" cy="1683900"/>
          </a:xfrm>
          <a:prstGeom prst="rect">
            <a:avLst/>
          </a:prstGeom>
          <a:noFill/>
          <a:ln w="9525">
            <a:noFill/>
            <a:miter lim="800000"/>
            <a:headEnd/>
            <a:tailEnd/>
          </a:ln>
        </p:spPr>
      </p:pic>
      <p:sp>
        <p:nvSpPr>
          <p:cNvPr id="4" name="Oval 3">
            <a:extLst>
              <a:ext uri="{FF2B5EF4-FFF2-40B4-BE49-F238E27FC236}">
                <a16:creationId xmlns:a16="http://schemas.microsoft.com/office/drawing/2014/main" id="{D884E9DD-34C5-E482-4DAC-5AC6890C29F1}"/>
              </a:ext>
            </a:extLst>
          </p:cNvPr>
          <p:cNvSpPr/>
          <p:nvPr/>
        </p:nvSpPr>
        <p:spPr>
          <a:xfrm>
            <a:off x="3839822" y="1356821"/>
            <a:ext cx="5314903" cy="45909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B8AA9E27-BD65-9D86-B68B-67AD9334E687}"/>
              </a:ext>
            </a:extLst>
          </p:cNvPr>
          <p:cNvSpPr>
            <a:spLocks noGrp="1"/>
          </p:cNvSpPr>
          <p:nvPr>
            <p:ph type="title"/>
          </p:nvPr>
        </p:nvSpPr>
        <p:spPr/>
        <p:txBody>
          <a:bodyPr/>
          <a:lstStyle/>
          <a:p>
            <a:r>
              <a:rPr lang="en-US" dirty="0"/>
              <a:t>Member’s Benefits Integrated</a:t>
            </a:r>
            <a:br>
              <a:rPr lang="en-US" dirty="0"/>
            </a:br>
            <a:endParaRPr lang="en-US" dirty="0"/>
          </a:p>
        </p:txBody>
      </p:sp>
      <p:sp>
        <p:nvSpPr>
          <p:cNvPr id="24" name="Rounded Rectangle 28">
            <a:extLst>
              <a:ext uri="{FF2B5EF4-FFF2-40B4-BE49-F238E27FC236}">
                <a16:creationId xmlns:a16="http://schemas.microsoft.com/office/drawing/2014/main" id="{351C0C9F-75CC-3252-3B87-24513221CD41}"/>
              </a:ext>
            </a:extLst>
          </p:cNvPr>
          <p:cNvSpPr/>
          <p:nvPr/>
        </p:nvSpPr>
        <p:spPr>
          <a:xfrm>
            <a:off x="2298709" y="1338092"/>
            <a:ext cx="1120909" cy="486978"/>
          </a:xfrm>
          <a:prstGeom prst="roundRect">
            <a:avLst/>
          </a:prstGeom>
          <a:solidFill>
            <a:srgbClr val="0070C0"/>
          </a:solidFill>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ctr"/>
          <a:lstStyle/>
          <a:p>
            <a:pPr algn="ctr"/>
            <a:r>
              <a:rPr lang="en-US" sz="1200" b="1" dirty="0">
                <a:latin typeface="Arial" pitchFamily="34" charset="0"/>
                <a:cs typeface="Arial" pitchFamily="34" charset="0"/>
              </a:rPr>
              <a:t>Medicare</a:t>
            </a:r>
          </a:p>
        </p:txBody>
      </p:sp>
      <p:sp>
        <p:nvSpPr>
          <p:cNvPr id="5" name="Rounded Rectangle 7">
            <a:extLst>
              <a:ext uri="{FF2B5EF4-FFF2-40B4-BE49-F238E27FC236}">
                <a16:creationId xmlns:a16="http://schemas.microsoft.com/office/drawing/2014/main" id="{A71EC8D4-8B6A-C939-7E4D-7503334F1C2D}"/>
              </a:ext>
            </a:extLst>
          </p:cNvPr>
          <p:cNvSpPr/>
          <p:nvPr/>
        </p:nvSpPr>
        <p:spPr>
          <a:xfrm>
            <a:off x="5990312" y="1191491"/>
            <a:ext cx="914400" cy="457200"/>
          </a:xfrm>
          <a:prstGeom prst="roundRect">
            <a:avLst/>
          </a:prstGeom>
          <a:solidFill>
            <a:srgbClr val="0070C0"/>
          </a:solid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dirty="0">
                <a:latin typeface="Arial" pitchFamily="34" charset="0"/>
                <a:cs typeface="Arial" pitchFamily="34" charset="0"/>
              </a:rPr>
              <a:t>Primary Care</a:t>
            </a:r>
          </a:p>
        </p:txBody>
      </p:sp>
      <p:sp>
        <p:nvSpPr>
          <p:cNvPr id="6" name="Rounded Rectangle 8">
            <a:extLst>
              <a:ext uri="{FF2B5EF4-FFF2-40B4-BE49-F238E27FC236}">
                <a16:creationId xmlns:a16="http://schemas.microsoft.com/office/drawing/2014/main" id="{911FAE9F-08A6-059C-E29A-B2B76419C006}"/>
              </a:ext>
            </a:extLst>
          </p:cNvPr>
          <p:cNvSpPr/>
          <p:nvPr/>
        </p:nvSpPr>
        <p:spPr>
          <a:xfrm>
            <a:off x="6985275" y="1202791"/>
            <a:ext cx="914400" cy="457200"/>
          </a:xfrm>
          <a:prstGeom prst="roundRect">
            <a:avLst/>
          </a:prstGeom>
          <a:solidFill>
            <a:srgbClr val="0070C0"/>
          </a:solid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dirty="0">
                <a:latin typeface="Arial" pitchFamily="34" charset="0"/>
                <a:cs typeface="Arial" pitchFamily="34" charset="0"/>
              </a:rPr>
              <a:t>Hospital Services</a:t>
            </a:r>
          </a:p>
        </p:txBody>
      </p:sp>
      <p:sp>
        <p:nvSpPr>
          <p:cNvPr id="8" name="Rounded Rectangle 10">
            <a:extLst>
              <a:ext uri="{FF2B5EF4-FFF2-40B4-BE49-F238E27FC236}">
                <a16:creationId xmlns:a16="http://schemas.microsoft.com/office/drawing/2014/main" id="{6FC0834B-DF05-1B36-EE44-B01F1437B854}"/>
              </a:ext>
            </a:extLst>
          </p:cNvPr>
          <p:cNvSpPr/>
          <p:nvPr/>
        </p:nvSpPr>
        <p:spPr>
          <a:xfrm>
            <a:off x="8240325" y="2193348"/>
            <a:ext cx="914400" cy="457200"/>
          </a:xfrm>
          <a:prstGeom prst="roundRect">
            <a:avLst/>
          </a:prstGeom>
          <a:solidFill>
            <a:srgbClr val="0070C0"/>
          </a:solid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dirty="0">
                <a:latin typeface="Arial" pitchFamily="34" charset="0"/>
                <a:cs typeface="Arial" pitchFamily="34" charset="0"/>
              </a:rPr>
              <a:t>Home Health</a:t>
            </a:r>
          </a:p>
        </p:txBody>
      </p:sp>
      <p:sp>
        <p:nvSpPr>
          <p:cNvPr id="7" name="Rounded Rectangle 9">
            <a:extLst>
              <a:ext uri="{FF2B5EF4-FFF2-40B4-BE49-F238E27FC236}">
                <a16:creationId xmlns:a16="http://schemas.microsoft.com/office/drawing/2014/main" id="{9B99051B-E136-F5C3-0246-413BF3DCD218}"/>
              </a:ext>
            </a:extLst>
          </p:cNvPr>
          <p:cNvSpPr/>
          <p:nvPr/>
        </p:nvSpPr>
        <p:spPr>
          <a:xfrm>
            <a:off x="7937945" y="1666316"/>
            <a:ext cx="914400" cy="457200"/>
          </a:xfrm>
          <a:prstGeom prst="roundRect">
            <a:avLst/>
          </a:prstGeom>
          <a:solidFill>
            <a:srgbClr val="0070C0"/>
          </a:solid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dirty="0">
                <a:latin typeface="Arial" pitchFamily="34" charset="0"/>
                <a:cs typeface="Arial" pitchFamily="34" charset="0"/>
              </a:rPr>
              <a:t>Short-Term</a:t>
            </a:r>
          </a:p>
          <a:p>
            <a:pPr algn="ctr"/>
            <a:r>
              <a:rPr lang="en-US" sz="900" dirty="0">
                <a:latin typeface="Arial" pitchFamily="34" charset="0"/>
                <a:cs typeface="Arial" pitchFamily="34" charset="0"/>
              </a:rPr>
              <a:t>Nursing Care</a:t>
            </a:r>
          </a:p>
        </p:txBody>
      </p:sp>
      <p:sp>
        <p:nvSpPr>
          <p:cNvPr id="9" name="Rounded Rectangle 11">
            <a:extLst>
              <a:ext uri="{FF2B5EF4-FFF2-40B4-BE49-F238E27FC236}">
                <a16:creationId xmlns:a16="http://schemas.microsoft.com/office/drawing/2014/main" id="{9E3C5125-E1A3-0E19-00BA-F40CE2A924FF}"/>
              </a:ext>
            </a:extLst>
          </p:cNvPr>
          <p:cNvSpPr/>
          <p:nvPr/>
        </p:nvSpPr>
        <p:spPr>
          <a:xfrm>
            <a:off x="8529880" y="2731266"/>
            <a:ext cx="914400" cy="457200"/>
          </a:xfrm>
          <a:prstGeom prst="roundRect">
            <a:avLst/>
          </a:prstGeom>
          <a:solidFill>
            <a:srgbClr val="0070C0"/>
          </a:solid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dirty="0">
                <a:latin typeface="Arial" pitchFamily="34" charset="0"/>
                <a:cs typeface="Arial" pitchFamily="34" charset="0"/>
              </a:rPr>
              <a:t>Hospice</a:t>
            </a:r>
          </a:p>
        </p:txBody>
      </p:sp>
      <p:sp>
        <p:nvSpPr>
          <p:cNvPr id="10" name="Rounded Rectangle 12">
            <a:extLst>
              <a:ext uri="{FF2B5EF4-FFF2-40B4-BE49-F238E27FC236}">
                <a16:creationId xmlns:a16="http://schemas.microsoft.com/office/drawing/2014/main" id="{C42282E1-F04D-007B-1126-F3579DC40E65}"/>
              </a:ext>
            </a:extLst>
          </p:cNvPr>
          <p:cNvSpPr/>
          <p:nvPr/>
        </p:nvSpPr>
        <p:spPr>
          <a:xfrm>
            <a:off x="8529880" y="3283302"/>
            <a:ext cx="914400" cy="457200"/>
          </a:xfrm>
          <a:prstGeom prst="roundRect">
            <a:avLst/>
          </a:prstGeom>
          <a:solidFill>
            <a:srgbClr val="0070C0"/>
          </a:solid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dirty="0">
                <a:latin typeface="Arial" pitchFamily="34" charset="0"/>
                <a:cs typeface="Arial" pitchFamily="34" charset="0"/>
              </a:rPr>
              <a:t>Durable</a:t>
            </a:r>
          </a:p>
          <a:p>
            <a:pPr algn="ctr"/>
            <a:r>
              <a:rPr lang="en-US" sz="900" dirty="0">
                <a:latin typeface="Arial" pitchFamily="34" charset="0"/>
                <a:cs typeface="Arial" pitchFamily="34" charset="0"/>
              </a:rPr>
              <a:t>Medical</a:t>
            </a:r>
          </a:p>
          <a:p>
            <a:pPr algn="ctr"/>
            <a:r>
              <a:rPr lang="en-US" sz="900" dirty="0">
                <a:latin typeface="Arial" pitchFamily="34" charset="0"/>
                <a:cs typeface="Arial" pitchFamily="34" charset="0"/>
              </a:rPr>
              <a:t>Equipment</a:t>
            </a:r>
          </a:p>
        </p:txBody>
      </p:sp>
      <p:sp>
        <p:nvSpPr>
          <p:cNvPr id="11" name="Rounded Rectangle 13">
            <a:extLst>
              <a:ext uri="{FF2B5EF4-FFF2-40B4-BE49-F238E27FC236}">
                <a16:creationId xmlns:a16="http://schemas.microsoft.com/office/drawing/2014/main" id="{7E95A4A8-38F6-3A34-B895-8D3B97135F0D}"/>
              </a:ext>
            </a:extLst>
          </p:cNvPr>
          <p:cNvSpPr/>
          <p:nvPr/>
        </p:nvSpPr>
        <p:spPr>
          <a:xfrm>
            <a:off x="4991703" y="1196055"/>
            <a:ext cx="914400" cy="457200"/>
          </a:xfrm>
          <a:prstGeom prst="roundRect">
            <a:avLst/>
          </a:prstGeom>
          <a:solidFill>
            <a:srgbClr val="0070C0"/>
          </a:solid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dirty="0">
                <a:latin typeface="Arial" pitchFamily="34" charset="0"/>
                <a:cs typeface="Arial" pitchFamily="34" charset="0"/>
              </a:rPr>
              <a:t>Specialist</a:t>
            </a:r>
          </a:p>
          <a:p>
            <a:pPr algn="ctr"/>
            <a:r>
              <a:rPr lang="en-US" sz="900" dirty="0">
                <a:latin typeface="Arial" pitchFamily="34" charset="0"/>
                <a:cs typeface="Arial" pitchFamily="34" charset="0"/>
              </a:rPr>
              <a:t>Care</a:t>
            </a:r>
          </a:p>
        </p:txBody>
      </p:sp>
      <p:sp>
        <p:nvSpPr>
          <p:cNvPr id="12" name="Rounded Rectangle 14">
            <a:extLst>
              <a:ext uri="{FF2B5EF4-FFF2-40B4-BE49-F238E27FC236}">
                <a16:creationId xmlns:a16="http://schemas.microsoft.com/office/drawing/2014/main" id="{8BAD7300-C840-52E9-63D9-B337479FB7AD}"/>
              </a:ext>
            </a:extLst>
          </p:cNvPr>
          <p:cNvSpPr/>
          <p:nvPr/>
        </p:nvSpPr>
        <p:spPr>
          <a:xfrm>
            <a:off x="4164259" y="1686948"/>
            <a:ext cx="914400" cy="457200"/>
          </a:xfrm>
          <a:prstGeom prst="roundRect">
            <a:avLst/>
          </a:prstGeom>
          <a:solidFill>
            <a:srgbClr val="0070C0"/>
          </a:solid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dirty="0">
                <a:latin typeface="Arial" pitchFamily="34" charset="0"/>
                <a:cs typeface="Arial" pitchFamily="34" charset="0"/>
              </a:rPr>
              <a:t>Behavioral Health</a:t>
            </a:r>
          </a:p>
        </p:txBody>
      </p:sp>
      <p:sp>
        <p:nvSpPr>
          <p:cNvPr id="13" name="Rounded Rectangle 15">
            <a:extLst>
              <a:ext uri="{FF2B5EF4-FFF2-40B4-BE49-F238E27FC236}">
                <a16:creationId xmlns:a16="http://schemas.microsoft.com/office/drawing/2014/main" id="{A7CA903C-242B-24CA-7010-2E914FB4639A}"/>
              </a:ext>
            </a:extLst>
          </p:cNvPr>
          <p:cNvSpPr/>
          <p:nvPr/>
        </p:nvSpPr>
        <p:spPr>
          <a:xfrm>
            <a:off x="3923519" y="2204234"/>
            <a:ext cx="914400" cy="457200"/>
          </a:xfrm>
          <a:prstGeom prst="roundRect">
            <a:avLst/>
          </a:prstGeom>
          <a:solidFill>
            <a:srgbClr val="0070C0"/>
          </a:solid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dirty="0">
                <a:latin typeface="Arial" pitchFamily="34" charset="0"/>
                <a:cs typeface="Arial" pitchFamily="34" charset="0"/>
              </a:rPr>
              <a:t>Physical/</a:t>
            </a:r>
            <a:br>
              <a:rPr lang="en-US" sz="900" dirty="0">
                <a:latin typeface="Arial" pitchFamily="34" charset="0"/>
                <a:cs typeface="Arial" pitchFamily="34" charset="0"/>
              </a:rPr>
            </a:br>
            <a:r>
              <a:rPr lang="en-US" sz="900" dirty="0">
                <a:latin typeface="Arial" pitchFamily="34" charset="0"/>
                <a:cs typeface="Arial" pitchFamily="34" charset="0"/>
              </a:rPr>
              <a:t>Occupational/</a:t>
            </a:r>
            <a:br>
              <a:rPr lang="en-US" sz="900" dirty="0">
                <a:latin typeface="Arial" pitchFamily="34" charset="0"/>
                <a:cs typeface="Arial" pitchFamily="34" charset="0"/>
              </a:rPr>
            </a:br>
            <a:r>
              <a:rPr lang="en-US" sz="900" dirty="0">
                <a:latin typeface="Arial" pitchFamily="34" charset="0"/>
                <a:cs typeface="Arial" pitchFamily="34" charset="0"/>
              </a:rPr>
              <a:t>Speech Therapy</a:t>
            </a:r>
          </a:p>
        </p:txBody>
      </p:sp>
      <p:sp>
        <p:nvSpPr>
          <p:cNvPr id="14" name="Rounded Rectangle 16">
            <a:extLst>
              <a:ext uri="{FF2B5EF4-FFF2-40B4-BE49-F238E27FC236}">
                <a16:creationId xmlns:a16="http://schemas.microsoft.com/office/drawing/2014/main" id="{6B7C8EBC-FCD1-CBA3-D9F7-FFD7FF23545B}"/>
              </a:ext>
            </a:extLst>
          </p:cNvPr>
          <p:cNvSpPr/>
          <p:nvPr/>
        </p:nvSpPr>
        <p:spPr>
          <a:xfrm>
            <a:off x="3678696" y="2736971"/>
            <a:ext cx="914400" cy="457200"/>
          </a:xfrm>
          <a:prstGeom prst="roundRect">
            <a:avLst/>
          </a:prstGeom>
          <a:solidFill>
            <a:srgbClr val="0070C0"/>
          </a:solid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dirty="0">
                <a:latin typeface="Arial" pitchFamily="34" charset="0"/>
                <a:cs typeface="Arial" pitchFamily="34" charset="0"/>
              </a:rPr>
              <a:t>Dialysis</a:t>
            </a:r>
          </a:p>
        </p:txBody>
      </p:sp>
      <p:sp>
        <p:nvSpPr>
          <p:cNvPr id="15" name="Rounded Rectangle 17">
            <a:extLst>
              <a:ext uri="{FF2B5EF4-FFF2-40B4-BE49-F238E27FC236}">
                <a16:creationId xmlns:a16="http://schemas.microsoft.com/office/drawing/2014/main" id="{A9F1ABBF-9422-ABEC-0A98-05D5AA907450}"/>
              </a:ext>
            </a:extLst>
          </p:cNvPr>
          <p:cNvSpPr/>
          <p:nvPr/>
        </p:nvSpPr>
        <p:spPr>
          <a:xfrm>
            <a:off x="3570651" y="3291079"/>
            <a:ext cx="914400" cy="457200"/>
          </a:xfrm>
          <a:prstGeom prst="roundRect">
            <a:avLst/>
          </a:prstGeom>
          <a:solidFill>
            <a:srgbClr val="0070C0"/>
          </a:solid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dirty="0">
                <a:latin typeface="Arial" pitchFamily="34" charset="0"/>
                <a:cs typeface="Arial" pitchFamily="34" charset="0"/>
              </a:rPr>
              <a:t>Medications</a:t>
            </a:r>
          </a:p>
        </p:txBody>
      </p:sp>
      <p:sp>
        <p:nvSpPr>
          <p:cNvPr id="16" name="Rounded Rectangle 18">
            <a:extLst>
              <a:ext uri="{FF2B5EF4-FFF2-40B4-BE49-F238E27FC236}">
                <a16:creationId xmlns:a16="http://schemas.microsoft.com/office/drawing/2014/main" id="{3B74974B-0161-4027-7113-576DA0E77E8A}"/>
              </a:ext>
            </a:extLst>
          </p:cNvPr>
          <p:cNvSpPr/>
          <p:nvPr/>
        </p:nvSpPr>
        <p:spPr>
          <a:xfrm>
            <a:off x="7937945" y="4950053"/>
            <a:ext cx="914400" cy="457200"/>
          </a:xfrm>
          <a:prstGeom prst="roundRect">
            <a:avLst/>
          </a:prstGeom>
          <a:solidFill>
            <a:srgbClr val="FFC000"/>
          </a:solidFill>
          <a:ln w="254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dirty="0">
                <a:solidFill>
                  <a:schemeClr val="tx1"/>
                </a:solidFill>
                <a:latin typeface="Arial" pitchFamily="34" charset="0"/>
                <a:cs typeface="Arial" pitchFamily="34" charset="0"/>
              </a:rPr>
              <a:t>Specialty</a:t>
            </a:r>
          </a:p>
          <a:p>
            <a:pPr algn="ctr"/>
            <a:r>
              <a:rPr lang="en-US" sz="900" dirty="0">
                <a:solidFill>
                  <a:schemeClr val="tx1"/>
                </a:solidFill>
                <a:latin typeface="Arial" pitchFamily="34" charset="0"/>
                <a:cs typeface="Arial" pitchFamily="34" charset="0"/>
              </a:rPr>
              <a:t>Mental Health</a:t>
            </a:r>
          </a:p>
        </p:txBody>
      </p:sp>
      <p:sp>
        <p:nvSpPr>
          <p:cNvPr id="17" name="Rounded Rectangle 19">
            <a:extLst>
              <a:ext uri="{FF2B5EF4-FFF2-40B4-BE49-F238E27FC236}">
                <a16:creationId xmlns:a16="http://schemas.microsoft.com/office/drawing/2014/main" id="{548978F6-F8A3-6E06-BCBA-EE5D7CE1C0DC}"/>
              </a:ext>
            </a:extLst>
          </p:cNvPr>
          <p:cNvSpPr/>
          <p:nvPr/>
        </p:nvSpPr>
        <p:spPr>
          <a:xfrm>
            <a:off x="3822658" y="4381915"/>
            <a:ext cx="914400" cy="457200"/>
          </a:xfrm>
          <a:prstGeom prst="roundRect">
            <a:avLst/>
          </a:prstGeom>
          <a:solidFill>
            <a:srgbClr val="FFC000"/>
          </a:solidFill>
          <a:ln w="254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dirty="0">
                <a:solidFill>
                  <a:schemeClr val="tx1"/>
                </a:solidFill>
                <a:latin typeface="Arial" pitchFamily="34" charset="0"/>
                <a:cs typeface="Arial" pitchFamily="34" charset="0"/>
              </a:rPr>
              <a:t>In-Home</a:t>
            </a:r>
          </a:p>
          <a:p>
            <a:pPr algn="ctr"/>
            <a:r>
              <a:rPr lang="en-US" sz="900" dirty="0">
                <a:solidFill>
                  <a:schemeClr val="tx1"/>
                </a:solidFill>
                <a:latin typeface="Arial" pitchFamily="34" charset="0"/>
                <a:cs typeface="Arial" pitchFamily="34" charset="0"/>
              </a:rPr>
              <a:t>Supportive</a:t>
            </a:r>
          </a:p>
          <a:p>
            <a:pPr algn="ctr"/>
            <a:r>
              <a:rPr lang="en-US" sz="900" dirty="0">
                <a:solidFill>
                  <a:schemeClr val="tx1"/>
                </a:solidFill>
                <a:latin typeface="Arial" pitchFamily="34" charset="0"/>
                <a:cs typeface="Arial" pitchFamily="34" charset="0"/>
              </a:rPr>
              <a:t>Services</a:t>
            </a:r>
          </a:p>
        </p:txBody>
      </p:sp>
      <p:sp>
        <p:nvSpPr>
          <p:cNvPr id="18" name="Rounded Rectangle 20">
            <a:extLst>
              <a:ext uri="{FF2B5EF4-FFF2-40B4-BE49-F238E27FC236}">
                <a16:creationId xmlns:a16="http://schemas.microsoft.com/office/drawing/2014/main" id="{B4F04969-1920-91AE-FB37-43911A15EBC8}"/>
              </a:ext>
            </a:extLst>
          </p:cNvPr>
          <p:cNvSpPr/>
          <p:nvPr/>
        </p:nvSpPr>
        <p:spPr>
          <a:xfrm>
            <a:off x="4094564" y="4950053"/>
            <a:ext cx="914400" cy="457200"/>
          </a:xfrm>
          <a:prstGeom prst="roundRect">
            <a:avLst/>
          </a:prstGeom>
          <a:solidFill>
            <a:srgbClr val="FFC000"/>
          </a:solidFill>
          <a:ln w="254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dirty="0">
                <a:solidFill>
                  <a:schemeClr val="tx1"/>
                </a:solidFill>
                <a:latin typeface="Arial" pitchFamily="34" charset="0"/>
                <a:cs typeface="Arial" pitchFamily="34" charset="0"/>
              </a:rPr>
              <a:t>Multipurpose</a:t>
            </a:r>
          </a:p>
          <a:p>
            <a:pPr algn="ctr"/>
            <a:r>
              <a:rPr lang="en-US" sz="900" dirty="0">
                <a:solidFill>
                  <a:schemeClr val="tx1"/>
                </a:solidFill>
                <a:latin typeface="Arial" pitchFamily="34" charset="0"/>
                <a:cs typeface="Arial" pitchFamily="34" charset="0"/>
              </a:rPr>
              <a:t>Senior Services Program</a:t>
            </a:r>
          </a:p>
        </p:txBody>
      </p:sp>
      <p:sp>
        <p:nvSpPr>
          <p:cNvPr id="19" name="Rounded Rectangle 21">
            <a:extLst>
              <a:ext uri="{FF2B5EF4-FFF2-40B4-BE49-F238E27FC236}">
                <a16:creationId xmlns:a16="http://schemas.microsoft.com/office/drawing/2014/main" id="{69632E64-D1FC-50C7-C229-FFAE63BD798A}"/>
              </a:ext>
            </a:extLst>
          </p:cNvPr>
          <p:cNvSpPr/>
          <p:nvPr/>
        </p:nvSpPr>
        <p:spPr>
          <a:xfrm>
            <a:off x="4534503" y="5490522"/>
            <a:ext cx="914400" cy="457200"/>
          </a:xfrm>
          <a:prstGeom prst="roundRect">
            <a:avLst/>
          </a:prstGeom>
          <a:solidFill>
            <a:srgbClr val="FFC000"/>
          </a:solidFill>
          <a:ln w="254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dirty="0">
                <a:solidFill>
                  <a:schemeClr val="tx1"/>
                </a:solidFill>
                <a:latin typeface="Arial" pitchFamily="34" charset="0"/>
                <a:cs typeface="Arial" pitchFamily="34" charset="0"/>
              </a:rPr>
              <a:t>Community-Based Adult Services</a:t>
            </a:r>
          </a:p>
        </p:txBody>
      </p:sp>
      <p:sp>
        <p:nvSpPr>
          <p:cNvPr id="20" name="Rounded Rectangle 23">
            <a:extLst>
              <a:ext uri="{FF2B5EF4-FFF2-40B4-BE49-F238E27FC236}">
                <a16:creationId xmlns:a16="http://schemas.microsoft.com/office/drawing/2014/main" id="{854AD4BC-C56B-D3E7-9770-E481B3BFCB40}"/>
              </a:ext>
            </a:extLst>
          </p:cNvPr>
          <p:cNvSpPr/>
          <p:nvPr/>
        </p:nvSpPr>
        <p:spPr>
          <a:xfrm>
            <a:off x="5584596" y="5490522"/>
            <a:ext cx="1945051" cy="656592"/>
          </a:xfrm>
          <a:prstGeom prst="roundRect">
            <a:avLst/>
          </a:prstGeom>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lIns="0" tIns="0" rIns="0" bIns="0" rtlCol="0" anchor="ctr"/>
          <a:lstStyle/>
          <a:p>
            <a:pPr algn="ctr"/>
            <a:r>
              <a:rPr lang="en-US" sz="900" dirty="0">
                <a:latin typeface="Arial" pitchFamily="34" charset="0"/>
                <a:cs typeface="Arial" pitchFamily="34" charset="0"/>
              </a:rPr>
              <a:t>OTC, Rx, Vision Care, </a:t>
            </a:r>
            <a:r>
              <a:rPr lang="en-US" sz="900" dirty="0">
                <a:solidFill>
                  <a:schemeClr val="bg1"/>
                </a:solidFill>
                <a:latin typeface="Arial" pitchFamily="34" charset="0"/>
                <a:cs typeface="Arial" pitchFamily="34" charset="0"/>
              </a:rPr>
              <a:t>Fitness Benefit, Companion Care, Hearing,  &amp; Worldwide Coverage</a:t>
            </a:r>
          </a:p>
        </p:txBody>
      </p:sp>
      <p:sp>
        <p:nvSpPr>
          <p:cNvPr id="21" name="Rounded Rectangle 24">
            <a:extLst>
              <a:ext uri="{FF2B5EF4-FFF2-40B4-BE49-F238E27FC236}">
                <a16:creationId xmlns:a16="http://schemas.microsoft.com/office/drawing/2014/main" id="{C4A8810C-50F1-234E-1EF8-E5CA9B683302}"/>
              </a:ext>
            </a:extLst>
          </p:cNvPr>
          <p:cNvSpPr/>
          <p:nvPr/>
        </p:nvSpPr>
        <p:spPr>
          <a:xfrm>
            <a:off x="8361611" y="4381915"/>
            <a:ext cx="914400" cy="457200"/>
          </a:xfrm>
          <a:prstGeom prst="roundRect">
            <a:avLst/>
          </a:prstGeom>
          <a:solidFill>
            <a:srgbClr val="FFC000"/>
          </a:solidFill>
          <a:ln w="254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defRPr/>
            </a:pPr>
            <a:r>
              <a:rPr lang="en-US" sz="900" dirty="0">
                <a:solidFill>
                  <a:schemeClr val="tx1"/>
                </a:solidFill>
              </a:rPr>
              <a:t>Nonemergency Medical Transportation</a:t>
            </a:r>
          </a:p>
        </p:txBody>
      </p:sp>
      <p:sp>
        <p:nvSpPr>
          <p:cNvPr id="22" name="Rounded Rectangle 25">
            <a:extLst>
              <a:ext uri="{FF2B5EF4-FFF2-40B4-BE49-F238E27FC236}">
                <a16:creationId xmlns:a16="http://schemas.microsoft.com/office/drawing/2014/main" id="{6FEA3556-D057-4552-B130-8983A6A8A5EA}"/>
              </a:ext>
            </a:extLst>
          </p:cNvPr>
          <p:cNvSpPr/>
          <p:nvPr/>
        </p:nvSpPr>
        <p:spPr>
          <a:xfrm>
            <a:off x="3570651" y="3837445"/>
            <a:ext cx="914400" cy="457200"/>
          </a:xfrm>
          <a:prstGeom prst="roundRect">
            <a:avLst/>
          </a:prstGeom>
          <a:solidFill>
            <a:srgbClr val="FFC000"/>
          </a:solidFill>
          <a:ln w="254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dirty="0">
                <a:solidFill>
                  <a:schemeClr val="tx1"/>
                </a:solidFill>
                <a:latin typeface="Arial" pitchFamily="34" charset="0"/>
                <a:cs typeface="Arial" pitchFamily="34" charset="0"/>
              </a:rPr>
              <a:t>Long-Term Nursing Care</a:t>
            </a:r>
          </a:p>
        </p:txBody>
      </p:sp>
      <p:sp>
        <p:nvSpPr>
          <p:cNvPr id="23" name="Rounded Rectangle 26">
            <a:extLst>
              <a:ext uri="{FF2B5EF4-FFF2-40B4-BE49-F238E27FC236}">
                <a16:creationId xmlns:a16="http://schemas.microsoft.com/office/drawing/2014/main" id="{A7B91662-7DE2-31DC-B8D0-528DE5E01D50}"/>
              </a:ext>
            </a:extLst>
          </p:cNvPr>
          <p:cNvSpPr/>
          <p:nvPr/>
        </p:nvSpPr>
        <p:spPr>
          <a:xfrm>
            <a:off x="8529880" y="3837445"/>
            <a:ext cx="914400" cy="457200"/>
          </a:xfrm>
          <a:prstGeom prst="roundRect">
            <a:avLst/>
          </a:prstGeom>
          <a:solidFill>
            <a:srgbClr val="FFC000"/>
          </a:solidFill>
          <a:ln w="254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dirty="0">
                <a:solidFill>
                  <a:schemeClr val="tx1"/>
                </a:solidFill>
                <a:latin typeface="Arial" pitchFamily="34" charset="0"/>
                <a:cs typeface="Arial" pitchFamily="34" charset="0"/>
              </a:rPr>
              <a:t>Some Durable Medical Equipment </a:t>
            </a:r>
          </a:p>
        </p:txBody>
      </p:sp>
      <p:sp>
        <p:nvSpPr>
          <p:cNvPr id="25" name="Rounded Rectangle 29">
            <a:extLst>
              <a:ext uri="{FF2B5EF4-FFF2-40B4-BE49-F238E27FC236}">
                <a16:creationId xmlns:a16="http://schemas.microsoft.com/office/drawing/2014/main" id="{570EF033-3C3D-E6C0-7C45-8A516A8C1440}"/>
              </a:ext>
            </a:extLst>
          </p:cNvPr>
          <p:cNvSpPr/>
          <p:nvPr/>
        </p:nvSpPr>
        <p:spPr>
          <a:xfrm>
            <a:off x="2310065" y="1876844"/>
            <a:ext cx="1120909" cy="509314"/>
          </a:xfrm>
          <a:prstGeom prst="roundRect">
            <a:avLst/>
          </a:prstGeom>
          <a:solidFill>
            <a:srgbClr val="FFC000"/>
          </a:solidFill>
          <a:ln>
            <a:solidFill>
              <a:schemeClr val="accent3">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lang="en-US" sz="1200" b="1" dirty="0">
                <a:solidFill>
                  <a:schemeClr val="tx1"/>
                </a:solidFill>
                <a:latin typeface="Arial" pitchFamily="34" charset="0"/>
                <a:cs typeface="Arial" pitchFamily="34" charset="0"/>
              </a:rPr>
              <a:t>Medi-Cal</a:t>
            </a:r>
          </a:p>
        </p:txBody>
      </p:sp>
      <p:sp>
        <p:nvSpPr>
          <p:cNvPr id="26" name="Rounded Rectangle 30">
            <a:extLst>
              <a:ext uri="{FF2B5EF4-FFF2-40B4-BE49-F238E27FC236}">
                <a16:creationId xmlns:a16="http://schemas.microsoft.com/office/drawing/2014/main" id="{39EDE512-E421-0375-6BD8-7FEF9C5C65DC}"/>
              </a:ext>
            </a:extLst>
          </p:cNvPr>
          <p:cNvSpPr/>
          <p:nvPr/>
        </p:nvSpPr>
        <p:spPr>
          <a:xfrm>
            <a:off x="2298709" y="2445635"/>
            <a:ext cx="1120909" cy="509314"/>
          </a:xfrm>
          <a:prstGeom prst="roundRect">
            <a:avLst/>
          </a:prstGeom>
          <a:solidFill>
            <a:srgbClr val="3DAE2B"/>
          </a:solidFill>
          <a:ln/>
        </p:spPr>
        <p:style>
          <a:lnRef idx="2">
            <a:schemeClr val="accent5">
              <a:shade val="50000"/>
            </a:schemeClr>
          </a:lnRef>
          <a:fillRef idx="1">
            <a:schemeClr val="accent5"/>
          </a:fillRef>
          <a:effectRef idx="0">
            <a:schemeClr val="accent5"/>
          </a:effectRef>
          <a:fontRef idx="minor">
            <a:schemeClr val="lt1"/>
          </a:fontRef>
        </p:style>
        <p:txBody>
          <a:bodyPr lIns="0" tIns="0" rIns="0" bIns="0" rtlCol="0" anchor="ctr"/>
          <a:lstStyle/>
          <a:p>
            <a:pPr algn="ctr"/>
            <a:r>
              <a:rPr lang="en-US" sz="1200" b="1" dirty="0">
                <a:latin typeface="Arial" pitchFamily="34" charset="0"/>
                <a:cs typeface="Arial" pitchFamily="34" charset="0"/>
              </a:rPr>
              <a:t>OneCare </a:t>
            </a:r>
            <a:br>
              <a:rPr lang="en-US" sz="1200" b="1" dirty="0">
                <a:latin typeface="Arial" pitchFamily="34" charset="0"/>
                <a:cs typeface="Arial" pitchFamily="34" charset="0"/>
              </a:rPr>
            </a:br>
            <a:r>
              <a:rPr lang="en-US" sz="1200" b="1" dirty="0">
                <a:latin typeface="Arial" pitchFamily="34" charset="0"/>
                <a:cs typeface="Arial" pitchFamily="34" charset="0"/>
              </a:rPr>
              <a:t>(HMO D-SNP)</a:t>
            </a:r>
          </a:p>
        </p:txBody>
      </p:sp>
      <p:sp>
        <p:nvSpPr>
          <p:cNvPr id="27" name="TextBox 26">
            <a:extLst>
              <a:ext uri="{FF2B5EF4-FFF2-40B4-BE49-F238E27FC236}">
                <a16:creationId xmlns:a16="http://schemas.microsoft.com/office/drawing/2014/main" id="{7461A55B-1C06-D311-78A5-99C9CF4514BD}"/>
              </a:ext>
            </a:extLst>
          </p:cNvPr>
          <p:cNvSpPr txBox="1"/>
          <p:nvPr/>
        </p:nvSpPr>
        <p:spPr>
          <a:xfrm>
            <a:off x="6233799" y="2013582"/>
            <a:ext cx="1261885" cy="400110"/>
          </a:xfrm>
          <a:prstGeom prst="rect">
            <a:avLst/>
          </a:prstGeom>
          <a:noFill/>
        </p:spPr>
        <p:txBody>
          <a:bodyPr wrap="none" rtlCol="0">
            <a:spAutoFit/>
          </a:bodyPr>
          <a:lstStyle/>
          <a:p>
            <a:pPr algn="ctr"/>
            <a:r>
              <a:rPr lang="en-US" sz="2000" b="1" dirty="0"/>
              <a:t>Member</a:t>
            </a:r>
          </a:p>
        </p:txBody>
      </p:sp>
      <p:pic>
        <p:nvPicPr>
          <p:cNvPr id="29" name="Picture 28" descr="2012-09-04.jpg">
            <a:extLst>
              <a:ext uri="{FF2B5EF4-FFF2-40B4-BE49-F238E27FC236}">
                <a16:creationId xmlns:a16="http://schemas.microsoft.com/office/drawing/2014/main" id="{60CD45CA-BE0B-5420-6444-33092B35583C}"/>
              </a:ext>
            </a:extLst>
          </p:cNvPr>
          <p:cNvPicPr>
            <a:picLocks noChangeAspect="1"/>
          </p:cNvPicPr>
          <p:nvPr/>
        </p:nvPicPr>
        <p:blipFill>
          <a:blip r:embed="rId4" cstate="print"/>
          <a:srcRect l="11821" t="19579" r="65910" b="18649"/>
          <a:stretch>
            <a:fillRect/>
          </a:stretch>
        </p:blipFill>
        <p:spPr bwMode="auto">
          <a:xfrm>
            <a:off x="6205780" y="2441400"/>
            <a:ext cx="1382471" cy="2659317"/>
          </a:xfrm>
          <a:prstGeom prst="rect">
            <a:avLst/>
          </a:prstGeom>
          <a:noFill/>
          <a:ln w="9525">
            <a:noFill/>
            <a:miter lim="800000"/>
            <a:headEnd/>
            <a:tailEnd/>
          </a:ln>
        </p:spPr>
      </p:pic>
      <p:sp>
        <p:nvSpPr>
          <p:cNvPr id="28" name="Rounded Rectangle 33">
            <a:extLst>
              <a:ext uri="{FF2B5EF4-FFF2-40B4-BE49-F238E27FC236}">
                <a16:creationId xmlns:a16="http://schemas.microsoft.com/office/drawing/2014/main" id="{E61410A5-A2DC-DCCD-EA7B-5A3452A7BC98}"/>
              </a:ext>
            </a:extLst>
          </p:cNvPr>
          <p:cNvSpPr/>
          <p:nvPr/>
        </p:nvSpPr>
        <p:spPr>
          <a:xfrm>
            <a:off x="7683088" y="5518191"/>
            <a:ext cx="914400" cy="457200"/>
          </a:xfrm>
          <a:prstGeom prst="roundRect">
            <a:avLst/>
          </a:prstGeom>
          <a:solidFill>
            <a:srgbClr val="FFC000"/>
          </a:solidFill>
          <a:ln w="254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dirty="0">
                <a:solidFill>
                  <a:schemeClr val="tx1"/>
                </a:solidFill>
                <a:latin typeface="Arial" pitchFamily="34" charset="0"/>
                <a:cs typeface="Arial" pitchFamily="34" charset="0"/>
              </a:rPr>
              <a:t>Medi-Cal Dental</a:t>
            </a:r>
            <a:br>
              <a:rPr lang="en-US" sz="900" dirty="0">
                <a:solidFill>
                  <a:schemeClr val="tx1"/>
                </a:solidFill>
                <a:latin typeface="Arial" pitchFamily="34" charset="0"/>
                <a:cs typeface="Arial" pitchFamily="34" charset="0"/>
              </a:rPr>
            </a:br>
            <a:r>
              <a:rPr lang="en-US" sz="900" dirty="0">
                <a:solidFill>
                  <a:schemeClr val="tx1"/>
                </a:solidFill>
                <a:latin typeface="Arial" pitchFamily="34" charset="0"/>
                <a:cs typeface="Arial" pitchFamily="34" charset="0"/>
              </a:rPr>
              <a:t>Services</a:t>
            </a:r>
          </a:p>
        </p:txBody>
      </p:sp>
      <p:sp>
        <p:nvSpPr>
          <p:cNvPr id="31" name="TextBox 30">
            <a:extLst>
              <a:ext uri="{FF2B5EF4-FFF2-40B4-BE49-F238E27FC236}">
                <a16:creationId xmlns:a16="http://schemas.microsoft.com/office/drawing/2014/main" id="{B5AA4DB6-29F9-2BC1-4077-CC5FCEE19F85}"/>
              </a:ext>
            </a:extLst>
          </p:cNvPr>
          <p:cNvSpPr txBox="1"/>
          <p:nvPr/>
        </p:nvSpPr>
        <p:spPr>
          <a:xfrm>
            <a:off x="4952018" y="4108026"/>
            <a:ext cx="1266825" cy="400110"/>
          </a:xfrm>
          <a:prstGeom prst="rect">
            <a:avLst/>
          </a:prstGeom>
          <a:noFill/>
        </p:spPr>
        <p:txBody>
          <a:bodyPr wrap="square" rtlCol="0">
            <a:spAutoFit/>
          </a:bodyPr>
          <a:lstStyle/>
          <a:p>
            <a:pPr algn="ctr"/>
            <a:r>
              <a:rPr lang="en-US" sz="1000" b="1" dirty="0"/>
              <a:t>Personal Care Coordinator</a:t>
            </a:r>
          </a:p>
        </p:txBody>
      </p:sp>
    </p:spTree>
    <p:custDataLst>
      <p:tags r:id="rId1"/>
    </p:custDataLst>
    <p:extLst>
      <p:ext uri="{BB962C8B-B14F-4D97-AF65-F5344CB8AC3E}">
        <p14:creationId xmlns:p14="http://schemas.microsoft.com/office/powerpoint/2010/main" val="121912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barn(inVertical)">
                                      <p:cBhvr>
                                        <p:cTn id="69" dur="500"/>
                                        <p:tgtEl>
                                          <p:spTgt spid="25"/>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barn(inVertical)">
                                      <p:cBhvr>
                                        <p:cTn id="72" dur="500"/>
                                        <p:tgtEl>
                                          <p:spTgt spid="22"/>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barn(inVertical)">
                                      <p:cBhvr>
                                        <p:cTn id="75" dur="500"/>
                                        <p:tgtEl>
                                          <p:spTgt spid="17"/>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barn(inVertical)">
                                      <p:cBhvr>
                                        <p:cTn id="78" dur="500"/>
                                        <p:tgtEl>
                                          <p:spTgt spid="18"/>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barn(inVertical)">
                                      <p:cBhvr>
                                        <p:cTn id="81" dur="500"/>
                                        <p:tgtEl>
                                          <p:spTgt spid="19"/>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barn(inVertical)">
                                      <p:cBhvr>
                                        <p:cTn id="84" dur="500"/>
                                        <p:tgtEl>
                                          <p:spTgt spid="28"/>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barn(inVertical)">
                                      <p:cBhvr>
                                        <p:cTn id="87" dur="500"/>
                                        <p:tgtEl>
                                          <p:spTgt spid="16"/>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barn(inVertical)">
                                      <p:cBhvr>
                                        <p:cTn id="90" dur="500"/>
                                        <p:tgtEl>
                                          <p:spTgt spid="21"/>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23"/>
                                        </p:tgtEl>
                                        <p:attrNameLst>
                                          <p:attrName>style.visibility</p:attrName>
                                        </p:attrNameLst>
                                      </p:cBhvr>
                                      <p:to>
                                        <p:strVal val="visible"/>
                                      </p:to>
                                    </p:set>
                                    <p:animEffect transition="in" filter="barn(inVertical)">
                                      <p:cBhvr>
                                        <p:cTn id="93" dur="500"/>
                                        <p:tgtEl>
                                          <p:spTgt spid="23"/>
                                        </p:tgtEl>
                                      </p:cBhvr>
                                    </p:animEffect>
                                  </p:childTnLst>
                                </p:cTn>
                              </p:par>
                            </p:childTnLst>
                          </p:cTn>
                        </p:par>
                      </p:childTnLst>
                    </p:cTn>
                  </p:par>
                  <p:par>
                    <p:cTn id="94" fill="hold">
                      <p:stCondLst>
                        <p:cond delay="indefinite"/>
                      </p:stCondLst>
                      <p:childTnLst>
                        <p:par>
                          <p:cTn id="95" fill="hold">
                            <p:stCondLst>
                              <p:cond delay="0"/>
                            </p:stCondLst>
                            <p:childTnLst>
                              <p:par>
                                <p:cTn id="96" presetID="31" presetClass="entr" presetSubtype="0" fill="hold" grpId="0" nodeType="clickEffect">
                                  <p:stCondLst>
                                    <p:cond delay="0"/>
                                  </p:stCondLst>
                                  <p:childTnLst>
                                    <p:set>
                                      <p:cBhvr>
                                        <p:cTn id="97" dur="1" fill="hold">
                                          <p:stCondLst>
                                            <p:cond delay="0"/>
                                          </p:stCondLst>
                                        </p:cTn>
                                        <p:tgtEl>
                                          <p:spTgt spid="20"/>
                                        </p:tgtEl>
                                        <p:attrNameLst>
                                          <p:attrName>style.visibility</p:attrName>
                                        </p:attrNameLst>
                                      </p:cBhvr>
                                      <p:to>
                                        <p:strVal val="visible"/>
                                      </p:to>
                                    </p:set>
                                    <p:anim calcmode="lin" valueType="num">
                                      <p:cBhvr>
                                        <p:cTn id="98" dur="1000" fill="hold"/>
                                        <p:tgtEl>
                                          <p:spTgt spid="20"/>
                                        </p:tgtEl>
                                        <p:attrNameLst>
                                          <p:attrName>ppt_w</p:attrName>
                                        </p:attrNameLst>
                                      </p:cBhvr>
                                      <p:tavLst>
                                        <p:tav tm="0">
                                          <p:val>
                                            <p:fltVal val="0"/>
                                          </p:val>
                                        </p:tav>
                                        <p:tav tm="100000">
                                          <p:val>
                                            <p:strVal val="#ppt_w"/>
                                          </p:val>
                                        </p:tav>
                                      </p:tavLst>
                                    </p:anim>
                                    <p:anim calcmode="lin" valueType="num">
                                      <p:cBhvr>
                                        <p:cTn id="99" dur="1000" fill="hold"/>
                                        <p:tgtEl>
                                          <p:spTgt spid="20"/>
                                        </p:tgtEl>
                                        <p:attrNameLst>
                                          <p:attrName>ppt_h</p:attrName>
                                        </p:attrNameLst>
                                      </p:cBhvr>
                                      <p:tavLst>
                                        <p:tav tm="0">
                                          <p:val>
                                            <p:fltVal val="0"/>
                                          </p:val>
                                        </p:tav>
                                        <p:tav tm="100000">
                                          <p:val>
                                            <p:strVal val="#ppt_h"/>
                                          </p:val>
                                        </p:tav>
                                      </p:tavLst>
                                    </p:anim>
                                    <p:anim calcmode="lin" valueType="num">
                                      <p:cBhvr>
                                        <p:cTn id="100" dur="1000" fill="hold"/>
                                        <p:tgtEl>
                                          <p:spTgt spid="20"/>
                                        </p:tgtEl>
                                        <p:attrNameLst>
                                          <p:attrName>style.rotation</p:attrName>
                                        </p:attrNameLst>
                                      </p:cBhvr>
                                      <p:tavLst>
                                        <p:tav tm="0">
                                          <p:val>
                                            <p:fltVal val="90"/>
                                          </p:val>
                                        </p:tav>
                                        <p:tav tm="100000">
                                          <p:val>
                                            <p:fltVal val="0"/>
                                          </p:val>
                                        </p:tav>
                                      </p:tavLst>
                                    </p:anim>
                                    <p:animEffect transition="in" filter="fade">
                                      <p:cBhvr>
                                        <p:cTn id="101" dur="1000"/>
                                        <p:tgtEl>
                                          <p:spTgt spid="20"/>
                                        </p:tgtEl>
                                      </p:cBhvr>
                                    </p:animEffect>
                                  </p:childTnLst>
                                </p:cTn>
                              </p:par>
                              <p:par>
                                <p:cTn id="102" presetID="31" presetClass="entr" presetSubtype="0" fill="hold" grpId="0" nodeType="withEffect">
                                  <p:stCondLst>
                                    <p:cond delay="0"/>
                                  </p:stCondLst>
                                  <p:childTnLst>
                                    <p:set>
                                      <p:cBhvr>
                                        <p:cTn id="103" dur="1" fill="hold">
                                          <p:stCondLst>
                                            <p:cond delay="0"/>
                                          </p:stCondLst>
                                        </p:cTn>
                                        <p:tgtEl>
                                          <p:spTgt spid="26"/>
                                        </p:tgtEl>
                                        <p:attrNameLst>
                                          <p:attrName>style.visibility</p:attrName>
                                        </p:attrNameLst>
                                      </p:cBhvr>
                                      <p:to>
                                        <p:strVal val="visible"/>
                                      </p:to>
                                    </p:set>
                                    <p:anim calcmode="lin" valueType="num">
                                      <p:cBhvr>
                                        <p:cTn id="104" dur="1000" fill="hold"/>
                                        <p:tgtEl>
                                          <p:spTgt spid="26"/>
                                        </p:tgtEl>
                                        <p:attrNameLst>
                                          <p:attrName>ppt_w</p:attrName>
                                        </p:attrNameLst>
                                      </p:cBhvr>
                                      <p:tavLst>
                                        <p:tav tm="0">
                                          <p:val>
                                            <p:fltVal val="0"/>
                                          </p:val>
                                        </p:tav>
                                        <p:tav tm="100000">
                                          <p:val>
                                            <p:strVal val="#ppt_w"/>
                                          </p:val>
                                        </p:tav>
                                      </p:tavLst>
                                    </p:anim>
                                    <p:anim calcmode="lin" valueType="num">
                                      <p:cBhvr>
                                        <p:cTn id="105" dur="1000" fill="hold"/>
                                        <p:tgtEl>
                                          <p:spTgt spid="26"/>
                                        </p:tgtEl>
                                        <p:attrNameLst>
                                          <p:attrName>ppt_h</p:attrName>
                                        </p:attrNameLst>
                                      </p:cBhvr>
                                      <p:tavLst>
                                        <p:tav tm="0">
                                          <p:val>
                                            <p:fltVal val="0"/>
                                          </p:val>
                                        </p:tav>
                                        <p:tav tm="100000">
                                          <p:val>
                                            <p:strVal val="#ppt_h"/>
                                          </p:val>
                                        </p:tav>
                                      </p:tavLst>
                                    </p:anim>
                                    <p:anim calcmode="lin" valueType="num">
                                      <p:cBhvr>
                                        <p:cTn id="106" dur="1000" fill="hold"/>
                                        <p:tgtEl>
                                          <p:spTgt spid="26"/>
                                        </p:tgtEl>
                                        <p:attrNameLst>
                                          <p:attrName>style.rotation</p:attrName>
                                        </p:attrNameLst>
                                      </p:cBhvr>
                                      <p:tavLst>
                                        <p:tav tm="0">
                                          <p:val>
                                            <p:fltVal val="90"/>
                                          </p:val>
                                        </p:tav>
                                        <p:tav tm="100000">
                                          <p:val>
                                            <p:fltVal val="0"/>
                                          </p:val>
                                        </p:tav>
                                      </p:tavLst>
                                    </p:anim>
                                    <p:animEffect transition="in" filter="fade">
                                      <p:cBhvr>
                                        <p:cTn id="107"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animBg="1"/>
      <p:bldP spid="6" grpId="0" animBg="1"/>
      <p:bldP spid="8" grpId="0" animBg="1"/>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5" grpId="0" animBg="1"/>
      <p:bldP spid="26"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EB0D6A7B-79CE-10E0-F081-271092AE6DCB}"/>
              </a:ext>
            </a:extLst>
          </p:cNvPr>
          <p:cNvSpPr>
            <a:spLocks noGrp="1"/>
          </p:cNvSpPr>
          <p:nvPr>
            <p:ph idx="1"/>
          </p:nvPr>
        </p:nvSpPr>
        <p:spPr/>
        <p:txBody>
          <a:bodyPr/>
          <a:lstStyle/>
          <a:p>
            <a:pPr marL="0" indent="0">
              <a:buNone/>
            </a:pPr>
            <a:endParaRPr lang="en-US" dirty="0"/>
          </a:p>
          <a:p>
            <a:endParaRPr lang="en-US" dirty="0"/>
          </a:p>
          <a:p>
            <a:endParaRPr lang="en-US" dirty="0"/>
          </a:p>
          <a:p>
            <a:endParaRPr lang="en-US" dirty="0"/>
          </a:p>
          <a:p>
            <a:endParaRPr lang="en-US" sz="800" dirty="0"/>
          </a:p>
          <a:p>
            <a:r>
              <a:rPr lang="en-US" dirty="0"/>
              <a:t>CalOptima Health’s OneCare is a health plan in Orange County that puts Medicare and Medi-Cal benefits together since 2005</a:t>
            </a:r>
          </a:p>
          <a:p>
            <a:r>
              <a:rPr lang="en-US" dirty="0"/>
              <a:t>For more information </a:t>
            </a:r>
          </a:p>
          <a:p>
            <a:pPr lvl="1"/>
            <a:r>
              <a:rPr lang="en-US" dirty="0"/>
              <a:t>Visit www.caloptima.org/OneCare</a:t>
            </a:r>
          </a:p>
        </p:txBody>
      </p:sp>
      <p:sp>
        <p:nvSpPr>
          <p:cNvPr id="3" name="Title 2">
            <a:extLst>
              <a:ext uri="{FF2B5EF4-FFF2-40B4-BE49-F238E27FC236}">
                <a16:creationId xmlns:a16="http://schemas.microsoft.com/office/drawing/2014/main" id="{8D6B3DF5-1501-13FE-1DD9-B53EF4A8BFC7}"/>
              </a:ext>
            </a:extLst>
          </p:cNvPr>
          <p:cNvSpPr>
            <a:spLocks noGrp="1"/>
          </p:cNvSpPr>
          <p:nvPr>
            <p:ph type="title"/>
          </p:nvPr>
        </p:nvSpPr>
        <p:spPr/>
        <p:txBody>
          <a:bodyPr/>
          <a:lstStyle/>
          <a:p>
            <a:r>
              <a:rPr lang="en-US" dirty="0"/>
              <a:t>Summary</a:t>
            </a:r>
          </a:p>
        </p:txBody>
      </p:sp>
      <p:sp>
        <p:nvSpPr>
          <p:cNvPr id="28" name="Text Placeholder 3">
            <a:extLst>
              <a:ext uri="{FF2B5EF4-FFF2-40B4-BE49-F238E27FC236}">
                <a16:creationId xmlns:a16="http://schemas.microsoft.com/office/drawing/2014/main" id="{E30F0147-3F56-5A38-6D21-8003FFA9944B}"/>
              </a:ext>
            </a:extLst>
          </p:cNvPr>
          <p:cNvSpPr txBox="1">
            <a:spLocks noGrp="1"/>
          </p:cNvSpPr>
          <p:nvPr>
            <p:ph type="body" sz="quarter" idx="10"/>
          </p:nvPr>
        </p:nvSpPr>
        <p:spPr>
          <a:prstGeom prst="rect">
            <a:avLst/>
          </a:prstGeom>
        </p:spPr>
        <p:txBody>
          <a:bodyPr vert="horz" lIns="91440" tIns="45720" rIns="91440" bIns="45720" rtlCol="0" anchor="b">
            <a:noAutofit/>
          </a:bodyPr>
          <a:lstStyle>
            <a:lvl1pPr marL="0" marR="0" indent="0" algn="l" defTabSz="914400" rtl="0" eaLnBrk="1" fontAlgn="auto" latinLnBrk="0" hangingPunct="1">
              <a:lnSpc>
                <a:spcPct val="90000"/>
              </a:lnSpc>
              <a:spcBef>
                <a:spcPts val="400"/>
              </a:spcBef>
              <a:spcAft>
                <a:spcPts val="400"/>
              </a:spcAft>
              <a:buClr>
                <a:schemeClr val="accent3"/>
              </a:buClr>
              <a:buSzPct val="100000"/>
              <a:buFont typeface="Arial" panose="020B0604020202020204" pitchFamily="34" charset="0"/>
              <a:buNone/>
              <a:tabLst/>
              <a:defRPr sz="1200" kern="1200">
                <a:solidFill>
                  <a:schemeClr val="tx1"/>
                </a:solidFill>
                <a:latin typeface="Noto Sans" panose="020B0502040504020204" pitchFamily="34"/>
                <a:ea typeface="Noto Sans" panose="020B0502040504020204" pitchFamily="34"/>
                <a:cs typeface="Noto Sans" panose="020B0502040504020204" pitchFamily="34"/>
              </a:defRPr>
            </a:lvl1pPr>
            <a:lvl2pPr marL="684213" indent="-227013" algn="l" defTabSz="914400" rtl="0" eaLnBrk="1" latinLnBrk="0" hangingPunct="1">
              <a:lnSpc>
                <a:spcPct val="90000"/>
              </a:lnSpc>
              <a:spcBef>
                <a:spcPts val="400"/>
              </a:spcBef>
              <a:spcAft>
                <a:spcPts val="400"/>
              </a:spcAft>
              <a:buClr>
                <a:schemeClr val="accent3"/>
              </a:buClr>
              <a:buSzPct val="100000"/>
              <a:buFont typeface="Wingdings" panose="05000000000000000000" pitchFamily="2" charset="2"/>
              <a:buChar char="§"/>
              <a:defRPr sz="2000" kern="1200">
                <a:solidFill>
                  <a:schemeClr val="tx1"/>
                </a:solidFill>
                <a:latin typeface="Noto Sans" panose="020B0502040504020204" pitchFamily="34"/>
                <a:ea typeface="Noto Sans" panose="020B0502040504020204" pitchFamily="34"/>
                <a:cs typeface="Noto Sans" panose="020B0502040504020204" pitchFamily="34"/>
              </a:defRPr>
            </a:lvl2pPr>
            <a:lvl3pPr marL="1090613" indent="-176213" algn="l" defTabSz="914400" rtl="0" eaLnBrk="1" latinLnBrk="0" hangingPunct="1">
              <a:lnSpc>
                <a:spcPct val="90000"/>
              </a:lnSpc>
              <a:spcBef>
                <a:spcPts val="400"/>
              </a:spcBef>
              <a:spcAft>
                <a:spcPts val="400"/>
              </a:spcAft>
              <a:buClr>
                <a:schemeClr val="accent3"/>
              </a:buClr>
              <a:buFont typeface="Arial" panose="020B0604020202020204" pitchFamily="34" charset="0"/>
              <a:buChar char="•"/>
              <a:defRPr sz="1800" kern="1200">
                <a:solidFill>
                  <a:schemeClr val="tx1"/>
                </a:solidFill>
                <a:latin typeface="Noto Sans" panose="020B0502040504020204" pitchFamily="34"/>
                <a:ea typeface="Noto Sans" panose="020B0502040504020204" pitchFamily="34"/>
                <a:cs typeface="Noto Sans" panose="020B0502040504020204" pitchFamily="34"/>
              </a:defRPr>
            </a:lvl3pPr>
            <a:lvl4pPr marL="1600200" indent="-228600" algn="l" defTabSz="914400" rtl="0" eaLnBrk="1" latinLnBrk="0" hangingPunct="1">
              <a:lnSpc>
                <a:spcPct val="90000"/>
              </a:lnSpc>
              <a:spcBef>
                <a:spcPts val="400"/>
              </a:spcBef>
              <a:spcAft>
                <a:spcPts val="400"/>
              </a:spcAft>
              <a:buClr>
                <a:schemeClr val="accent3"/>
              </a:buClr>
              <a:buSzPct val="100000"/>
              <a:buFont typeface="Arial" panose="020B0604020202020204" pitchFamily="34" charset="0"/>
              <a:buChar char="−"/>
              <a:defRPr sz="1600" kern="1200">
                <a:solidFill>
                  <a:schemeClr val="tx1"/>
                </a:solidFill>
                <a:latin typeface="Noto Sans" panose="020B0502040504020204" pitchFamily="34"/>
                <a:ea typeface="Noto Sans" panose="020B0502040504020204" pitchFamily="34"/>
                <a:cs typeface="Noto Sans" panose="020B0502040504020204" pitchFamily="3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70C0"/>
                </a:solidFill>
              </a:rPr>
              <a:t>We love referrals! Please contact us if you have family or friends who could benefit from OneCare. </a:t>
            </a:r>
          </a:p>
        </p:txBody>
      </p:sp>
      <p:sp>
        <p:nvSpPr>
          <p:cNvPr id="18" name="Oval 17">
            <a:extLst>
              <a:ext uri="{FF2B5EF4-FFF2-40B4-BE49-F238E27FC236}">
                <a16:creationId xmlns:a16="http://schemas.microsoft.com/office/drawing/2014/main" id="{17DFDBC0-43D8-BF4F-4FDB-4C4BAAA28CB2}"/>
              </a:ext>
            </a:extLst>
          </p:cNvPr>
          <p:cNvSpPr/>
          <p:nvPr/>
        </p:nvSpPr>
        <p:spPr>
          <a:xfrm>
            <a:off x="8362950" y="1729689"/>
            <a:ext cx="1676400" cy="121920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9D1B2D79-FAC7-4E1C-0E4F-E6D488947ACE}"/>
              </a:ext>
            </a:extLst>
          </p:cNvPr>
          <p:cNvSpPr/>
          <p:nvPr/>
        </p:nvSpPr>
        <p:spPr>
          <a:xfrm>
            <a:off x="2152649" y="1715118"/>
            <a:ext cx="1676400" cy="12192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7714AB0E-855D-8184-1792-DBA4CE647762}"/>
              </a:ext>
            </a:extLst>
          </p:cNvPr>
          <p:cNvSpPr/>
          <p:nvPr/>
        </p:nvSpPr>
        <p:spPr>
          <a:xfrm>
            <a:off x="3675707" y="1738648"/>
            <a:ext cx="1676400" cy="121920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A97C30BB-D5CA-7300-2FA7-B71FC8419400}"/>
              </a:ext>
            </a:extLst>
          </p:cNvPr>
          <p:cNvSpPr/>
          <p:nvPr/>
        </p:nvSpPr>
        <p:spPr>
          <a:xfrm>
            <a:off x="6839892" y="1738648"/>
            <a:ext cx="1676400" cy="12192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C7019CBE-4568-C26B-6D43-F68ADD6822DD}"/>
              </a:ext>
            </a:extLst>
          </p:cNvPr>
          <p:cNvSpPr/>
          <p:nvPr/>
        </p:nvSpPr>
        <p:spPr>
          <a:xfrm>
            <a:off x="5144036" y="1528291"/>
            <a:ext cx="1903929" cy="1639911"/>
          </a:xfrm>
          <a:prstGeom prst="ellipse">
            <a:avLst/>
          </a:prstGeom>
          <a:gradFill>
            <a:gsLst>
              <a:gs pos="0">
                <a:srgbClr val="F05023"/>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3" name="TextBox 22">
            <a:extLst>
              <a:ext uri="{FF2B5EF4-FFF2-40B4-BE49-F238E27FC236}">
                <a16:creationId xmlns:a16="http://schemas.microsoft.com/office/drawing/2014/main" id="{EAEF6B50-C572-3CF8-AB56-D268D7999738}"/>
              </a:ext>
            </a:extLst>
          </p:cNvPr>
          <p:cNvSpPr txBox="1"/>
          <p:nvPr/>
        </p:nvSpPr>
        <p:spPr>
          <a:xfrm>
            <a:off x="2204137" y="1948498"/>
            <a:ext cx="1549948" cy="923330"/>
          </a:xfrm>
          <a:prstGeom prst="rect">
            <a:avLst/>
          </a:prstGeom>
          <a:noFill/>
        </p:spPr>
        <p:txBody>
          <a:bodyPr wrap="square" rtlCol="0">
            <a:spAutoFit/>
          </a:bodyPr>
          <a:lstStyle/>
          <a:p>
            <a:pPr algn="ctr"/>
            <a:r>
              <a:rPr lang="en-US" b="1" dirty="0">
                <a:solidFill>
                  <a:schemeClr val="bg1"/>
                </a:solidFill>
              </a:rPr>
              <a:t>Care </a:t>
            </a:r>
            <a:r>
              <a:rPr lang="en-US" sz="1600" b="1" dirty="0">
                <a:solidFill>
                  <a:schemeClr val="bg1"/>
                </a:solidFill>
              </a:rPr>
              <a:t>team</a:t>
            </a:r>
            <a:r>
              <a:rPr lang="en-US" b="1" dirty="0">
                <a:solidFill>
                  <a:schemeClr val="bg1"/>
                </a:solidFill>
              </a:rPr>
              <a:t> </a:t>
            </a:r>
            <a:br>
              <a:rPr lang="en-US" b="1" dirty="0">
                <a:solidFill>
                  <a:schemeClr val="bg1"/>
                </a:solidFill>
              </a:rPr>
            </a:br>
            <a:r>
              <a:rPr lang="en-US" b="1" dirty="0">
                <a:solidFill>
                  <a:schemeClr val="bg1"/>
                </a:solidFill>
              </a:rPr>
              <a:t>and care plan</a:t>
            </a:r>
            <a:r>
              <a:rPr lang="en-US" dirty="0">
                <a:solidFill>
                  <a:schemeClr val="bg1"/>
                </a:solidFill>
              </a:rPr>
              <a:t> </a:t>
            </a:r>
          </a:p>
        </p:txBody>
      </p:sp>
      <p:sp>
        <p:nvSpPr>
          <p:cNvPr id="24" name="TextBox 23">
            <a:extLst>
              <a:ext uri="{FF2B5EF4-FFF2-40B4-BE49-F238E27FC236}">
                <a16:creationId xmlns:a16="http://schemas.microsoft.com/office/drawing/2014/main" id="{6AEF3EC0-59F0-5A82-911E-A19D9B525387}"/>
              </a:ext>
            </a:extLst>
          </p:cNvPr>
          <p:cNvSpPr txBox="1"/>
          <p:nvPr/>
        </p:nvSpPr>
        <p:spPr>
          <a:xfrm>
            <a:off x="5261100" y="2062675"/>
            <a:ext cx="1752600" cy="523220"/>
          </a:xfrm>
          <a:prstGeom prst="rect">
            <a:avLst/>
          </a:prstGeom>
          <a:noFill/>
        </p:spPr>
        <p:txBody>
          <a:bodyPr wrap="square" rtlCol="0">
            <a:spAutoFit/>
          </a:bodyPr>
          <a:lstStyle/>
          <a:p>
            <a:pPr algn="ctr"/>
            <a:r>
              <a:rPr lang="en-US" sz="2800" b="1" dirty="0">
                <a:solidFill>
                  <a:schemeClr val="bg1"/>
                </a:solidFill>
              </a:rPr>
              <a:t>Member</a:t>
            </a:r>
            <a:endParaRPr lang="en-US" sz="2800" dirty="0">
              <a:solidFill>
                <a:schemeClr val="bg1"/>
              </a:solidFill>
            </a:endParaRPr>
          </a:p>
        </p:txBody>
      </p:sp>
      <p:sp>
        <p:nvSpPr>
          <p:cNvPr id="25" name="TextBox 24">
            <a:extLst>
              <a:ext uri="{FF2B5EF4-FFF2-40B4-BE49-F238E27FC236}">
                <a16:creationId xmlns:a16="http://schemas.microsoft.com/office/drawing/2014/main" id="{5BB965E4-5B0A-E675-1055-59A03E5F3CDD}"/>
              </a:ext>
            </a:extLst>
          </p:cNvPr>
          <p:cNvSpPr txBox="1"/>
          <p:nvPr/>
        </p:nvSpPr>
        <p:spPr>
          <a:xfrm>
            <a:off x="6961765" y="2025080"/>
            <a:ext cx="1573984" cy="584775"/>
          </a:xfrm>
          <a:prstGeom prst="rect">
            <a:avLst/>
          </a:prstGeom>
          <a:noFill/>
        </p:spPr>
        <p:txBody>
          <a:bodyPr wrap="square" rtlCol="0">
            <a:spAutoFit/>
          </a:bodyPr>
          <a:lstStyle/>
          <a:p>
            <a:pPr algn="ctr"/>
            <a:r>
              <a:rPr lang="en-US" sz="1600" b="1" dirty="0">
                <a:solidFill>
                  <a:schemeClr val="bg1"/>
                </a:solidFill>
              </a:rPr>
              <a:t>Doctors and specialists</a:t>
            </a:r>
            <a:endParaRPr lang="en-US" sz="1600" dirty="0">
              <a:solidFill>
                <a:schemeClr val="bg1"/>
              </a:solidFill>
            </a:endParaRPr>
          </a:p>
        </p:txBody>
      </p:sp>
      <p:sp>
        <p:nvSpPr>
          <p:cNvPr id="26" name="TextBox 25">
            <a:extLst>
              <a:ext uri="{FF2B5EF4-FFF2-40B4-BE49-F238E27FC236}">
                <a16:creationId xmlns:a16="http://schemas.microsoft.com/office/drawing/2014/main" id="{880A775C-DED1-78C1-572A-B5A4F1F2CAC4}"/>
              </a:ext>
            </a:extLst>
          </p:cNvPr>
          <p:cNvSpPr txBox="1"/>
          <p:nvPr/>
        </p:nvSpPr>
        <p:spPr>
          <a:xfrm>
            <a:off x="8362950" y="1948499"/>
            <a:ext cx="1752600" cy="830997"/>
          </a:xfrm>
          <a:prstGeom prst="rect">
            <a:avLst/>
          </a:prstGeom>
          <a:noFill/>
        </p:spPr>
        <p:txBody>
          <a:bodyPr wrap="square" rtlCol="0">
            <a:spAutoFit/>
          </a:bodyPr>
          <a:lstStyle/>
          <a:p>
            <a:pPr algn="ctr"/>
            <a:r>
              <a:rPr lang="en-US" sz="1600" b="1" dirty="0">
                <a:solidFill>
                  <a:schemeClr val="bg1"/>
                </a:solidFill>
              </a:rPr>
              <a:t>Home and community</a:t>
            </a:r>
            <a:br>
              <a:rPr lang="en-US" sz="1600" b="1" dirty="0">
                <a:solidFill>
                  <a:schemeClr val="bg1"/>
                </a:solidFill>
              </a:rPr>
            </a:br>
            <a:r>
              <a:rPr lang="en-US" sz="1600" b="1" dirty="0">
                <a:solidFill>
                  <a:schemeClr val="bg1"/>
                </a:solidFill>
              </a:rPr>
              <a:t>services</a:t>
            </a:r>
            <a:endParaRPr lang="en-US" sz="1600" dirty="0">
              <a:solidFill>
                <a:schemeClr val="bg1"/>
              </a:solidFill>
            </a:endParaRPr>
          </a:p>
        </p:txBody>
      </p:sp>
      <p:sp>
        <p:nvSpPr>
          <p:cNvPr id="27" name="TextBox 26">
            <a:extLst>
              <a:ext uri="{FF2B5EF4-FFF2-40B4-BE49-F238E27FC236}">
                <a16:creationId xmlns:a16="http://schemas.microsoft.com/office/drawing/2014/main" id="{1B8481BE-5691-8565-5FEF-F06BB3275EC4}"/>
              </a:ext>
            </a:extLst>
          </p:cNvPr>
          <p:cNvSpPr txBox="1"/>
          <p:nvPr/>
        </p:nvSpPr>
        <p:spPr>
          <a:xfrm>
            <a:off x="3707739" y="1886009"/>
            <a:ext cx="1561297" cy="830997"/>
          </a:xfrm>
          <a:prstGeom prst="rect">
            <a:avLst/>
          </a:prstGeom>
          <a:noFill/>
        </p:spPr>
        <p:txBody>
          <a:bodyPr wrap="square" rtlCol="0">
            <a:spAutoFit/>
          </a:bodyPr>
          <a:lstStyle/>
          <a:p>
            <a:pPr algn="ctr"/>
            <a:r>
              <a:rPr lang="en-US" sz="1600" b="1" dirty="0">
                <a:solidFill>
                  <a:schemeClr val="bg1"/>
                </a:solidFill>
              </a:rPr>
              <a:t>Personal </a:t>
            </a:r>
            <a:br>
              <a:rPr lang="en-US" sz="1600" b="1" dirty="0">
                <a:solidFill>
                  <a:schemeClr val="bg1"/>
                </a:solidFill>
              </a:rPr>
            </a:br>
            <a:r>
              <a:rPr lang="en-US" sz="1600" b="1" dirty="0">
                <a:solidFill>
                  <a:schemeClr val="bg1"/>
                </a:solidFill>
              </a:rPr>
              <a:t>care coordinator</a:t>
            </a:r>
            <a:endParaRPr lang="en-US" sz="1600" dirty="0">
              <a:solidFill>
                <a:schemeClr val="bg1"/>
              </a:solidFill>
            </a:endParaRPr>
          </a:p>
        </p:txBody>
      </p:sp>
    </p:spTree>
    <p:extLst>
      <p:ext uri="{BB962C8B-B14F-4D97-AF65-F5344CB8AC3E}">
        <p14:creationId xmlns:p14="http://schemas.microsoft.com/office/powerpoint/2010/main" val="2134711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80249-0ED9-F9D6-62C7-0A7DF5EFBEE1}"/>
              </a:ext>
            </a:extLst>
          </p:cNvPr>
          <p:cNvSpPr>
            <a:spLocks noGrp="1"/>
          </p:cNvSpPr>
          <p:nvPr>
            <p:ph type="title"/>
          </p:nvPr>
        </p:nvSpPr>
        <p:spPr/>
        <p:txBody>
          <a:bodyPr/>
          <a:lstStyle/>
          <a:p>
            <a:r>
              <a:rPr lang="en-US" dirty="0"/>
              <a:t>Q&amp;A</a:t>
            </a:r>
          </a:p>
        </p:txBody>
      </p:sp>
      <p:sp>
        <p:nvSpPr>
          <p:cNvPr id="3" name="Text Placeholder 2">
            <a:extLst>
              <a:ext uri="{FF2B5EF4-FFF2-40B4-BE49-F238E27FC236}">
                <a16:creationId xmlns:a16="http://schemas.microsoft.com/office/drawing/2014/main" id="{1E8080D6-ADD7-D5C3-BF10-0A04085475DA}"/>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308242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CEFB12-79E8-4525-9229-999C79503EE2}"/>
              </a:ext>
            </a:extLst>
          </p:cNvPr>
          <p:cNvSpPr>
            <a:spLocks noGrp="1"/>
          </p:cNvSpPr>
          <p:nvPr>
            <p:ph idx="1"/>
          </p:nvPr>
        </p:nvSpPr>
        <p:spPr>
          <a:xfrm>
            <a:off x="934497" y="1430472"/>
            <a:ext cx="10515600" cy="4623845"/>
          </a:xfrm>
        </p:spPr>
        <p:txBody>
          <a:bodyPr vert="horz" lIns="91440" tIns="45720" rIns="91440" bIns="45720" rtlCol="0" anchor="t">
            <a:noAutofit/>
          </a:bodyPr>
          <a:lstStyle/>
          <a:p>
            <a:pPr marL="340995" indent="-340995"/>
            <a:r>
              <a:rPr lang="en-US" sz="2000" dirty="0"/>
              <a:t>OneCare (HMO D-SNP), a Medicare Medi-Cal Plan, is a Medicare Advantage Organization with a Medicare contract. Enrollment in OneCare depends on </a:t>
            </a:r>
            <a:br>
              <a:rPr lang="en-US" sz="2000" dirty="0"/>
            </a:br>
            <a:r>
              <a:rPr lang="en-US" sz="2000" dirty="0"/>
              <a:t>contract renewal </a:t>
            </a:r>
            <a:endParaRPr lang="en-US" dirty="0"/>
          </a:p>
          <a:p>
            <a:pPr marL="340995" indent="-340995"/>
            <a:r>
              <a:rPr lang="en-US" sz="2000" dirty="0"/>
              <a:t>OneCare complies with applicable federal civil rights laws and does not discriminate on the basis of race, color, national origin, age, disability or sex. Members may call our Customer Service toll-free at </a:t>
            </a:r>
            <a:r>
              <a:rPr lang="en-US" sz="2000" b="1" dirty="0"/>
              <a:t>1-877-412-2734 </a:t>
            </a:r>
            <a:r>
              <a:rPr lang="en-US" sz="2000" dirty="0"/>
              <a:t>(TTY </a:t>
            </a:r>
            <a:r>
              <a:rPr lang="en-US" sz="2000" b="1" dirty="0"/>
              <a:t>711</a:t>
            </a:r>
            <a:r>
              <a:rPr lang="en-US" sz="2000" dirty="0"/>
              <a:t>), </a:t>
            </a:r>
            <a:br>
              <a:rPr lang="en-US" sz="2000" dirty="0"/>
            </a:br>
            <a:r>
              <a:rPr lang="en-US" sz="2000" dirty="0"/>
              <a:t>24 hours a day, 7 days a week. Visit us at </a:t>
            </a:r>
            <a:r>
              <a:rPr lang="en-US" sz="2000" b="1" dirty="0">
                <a:solidFill>
                  <a:srgbClr val="0070C0"/>
                </a:solidFill>
                <a:hlinkClick r:id="rId3">
                  <a:extLst>
                    <a:ext uri="{A12FA001-AC4F-418D-AE19-62706E023703}">
                      <ahyp:hlinkClr xmlns:ahyp="http://schemas.microsoft.com/office/drawing/2018/hyperlinkcolor" val="tx"/>
                    </a:ext>
                  </a:extLst>
                </a:hlinkClick>
              </a:rPr>
              <a:t>www.caloptima.org/OneCare</a:t>
            </a:r>
            <a:endParaRPr lang="en-US" sz="2000" dirty="0">
              <a:cs typeface="Arial"/>
            </a:endParaRPr>
          </a:p>
          <a:p>
            <a:pPr marL="340995" indent="-340995"/>
            <a:r>
              <a:rPr lang="en-US" sz="2000" b="1" dirty="0"/>
              <a:t>This is not a complete list. </a:t>
            </a:r>
            <a:r>
              <a:rPr lang="en-US" sz="2000" dirty="0"/>
              <a:t>The benefit information is a brief summary, not a complete description of benefits. For more information, visit our website and read the </a:t>
            </a:r>
            <a:r>
              <a:rPr lang="en-US" sz="2000" b="1" dirty="0">
                <a:solidFill>
                  <a:schemeClr val="tx2"/>
                </a:solidFill>
                <a:hlinkClick r:id="rId4">
                  <a:extLst>
                    <a:ext uri="{A12FA001-AC4F-418D-AE19-62706E023703}">
                      <ahyp:hlinkClr xmlns:ahyp="http://schemas.microsoft.com/office/drawing/2018/hyperlinkcolor" val="tx"/>
                    </a:ext>
                  </a:extLst>
                </a:hlinkClick>
              </a:rPr>
              <a:t>OneCare Member Handbook</a:t>
            </a:r>
            <a:r>
              <a:rPr lang="en-US" sz="2000" b="1" dirty="0"/>
              <a:t>.</a:t>
            </a:r>
            <a:r>
              <a:rPr lang="en-US" sz="2000" dirty="0"/>
              <a:t> </a:t>
            </a:r>
            <a:r>
              <a:rPr lang="en-US" sz="2000" i="1" dirty="0"/>
              <a:t>Limitations, co-pays and restrictions may apply. Benefits and/or co-payments may change on January 1 of each year</a:t>
            </a:r>
            <a:endParaRPr lang="en-US" sz="2000" i="1" dirty="0">
              <a:cs typeface="Arial"/>
            </a:endParaRPr>
          </a:p>
          <a:p>
            <a:pPr marL="340995" indent="-340995"/>
            <a:endParaRPr lang="en-US" sz="2000" dirty="0">
              <a:cs typeface="Arial"/>
            </a:endParaRPr>
          </a:p>
        </p:txBody>
      </p:sp>
      <p:sp>
        <p:nvSpPr>
          <p:cNvPr id="3" name="Title 2">
            <a:extLst>
              <a:ext uri="{FF2B5EF4-FFF2-40B4-BE49-F238E27FC236}">
                <a16:creationId xmlns:a16="http://schemas.microsoft.com/office/drawing/2014/main" id="{211FF280-8FE3-4E4A-B291-E02A032AD126}"/>
              </a:ext>
            </a:extLst>
          </p:cNvPr>
          <p:cNvSpPr>
            <a:spLocks noGrp="1"/>
          </p:cNvSpPr>
          <p:nvPr>
            <p:ph type="title"/>
          </p:nvPr>
        </p:nvSpPr>
        <p:spPr/>
        <p:txBody>
          <a:bodyPr/>
          <a:lstStyle/>
          <a:p>
            <a:r>
              <a:rPr lang="en-US" dirty="0"/>
              <a:t>Disclaimers</a:t>
            </a:r>
          </a:p>
        </p:txBody>
      </p:sp>
    </p:spTree>
    <p:extLst>
      <p:ext uri="{BB962C8B-B14F-4D97-AF65-F5344CB8AC3E}">
        <p14:creationId xmlns:p14="http://schemas.microsoft.com/office/powerpoint/2010/main" val="3417725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559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90D0B9-83B3-63BE-3539-31FE5CD392EC}"/>
              </a:ext>
            </a:extLst>
          </p:cNvPr>
          <p:cNvSpPr>
            <a:spLocks noGrp="1"/>
          </p:cNvSpPr>
          <p:nvPr>
            <p:ph idx="1"/>
          </p:nvPr>
        </p:nvSpPr>
        <p:spPr/>
        <p:txBody>
          <a:bodyPr/>
          <a:lstStyle/>
          <a:p>
            <a:r>
              <a:rPr lang="en-US" dirty="0"/>
              <a:t>CalOptima Health was founded by the community as a County Organized Health System that offers health insurance programs for low-income children, adults, seniors and people with disabilities </a:t>
            </a:r>
          </a:p>
          <a:p>
            <a:r>
              <a:rPr lang="en-US" dirty="0"/>
              <a:t>As Orange County’s largest health insurer and as a public and non-profit agency, CalOptima Health was created by and for the community, serving nearly one million low-income children, adults, seniors and people with disabilities for over 28 years </a:t>
            </a:r>
          </a:p>
          <a:p>
            <a:r>
              <a:rPr lang="en-US" dirty="0"/>
              <a:t>“Better. Together.” is our motto, and it means that by working together, we can make things better for our members and community</a:t>
            </a:r>
          </a:p>
        </p:txBody>
      </p:sp>
      <p:sp>
        <p:nvSpPr>
          <p:cNvPr id="3" name="Title 2">
            <a:extLst>
              <a:ext uri="{FF2B5EF4-FFF2-40B4-BE49-F238E27FC236}">
                <a16:creationId xmlns:a16="http://schemas.microsoft.com/office/drawing/2014/main" id="{7554EBC1-5D65-27FB-1E37-6226C218C13B}"/>
              </a:ext>
            </a:extLst>
          </p:cNvPr>
          <p:cNvSpPr>
            <a:spLocks noGrp="1"/>
          </p:cNvSpPr>
          <p:nvPr>
            <p:ph type="title"/>
          </p:nvPr>
        </p:nvSpPr>
        <p:spPr/>
        <p:txBody>
          <a:bodyPr/>
          <a:lstStyle/>
          <a:p>
            <a:r>
              <a:rPr lang="en-US" dirty="0"/>
              <a:t>Who is CalOptima Health?</a:t>
            </a:r>
          </a:p>
        </p:txBody>
      </p:sp>
    </p:spTree>
    <p:extLst>
      <p:ext uri="{BB962C8B-B14F-4D97-AF65-F5344CB8AC3E}">
        <p14:creationId xmlns:p14="http://schemas.microsoft.com/office/powerpoint/2010/main" val="2779417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E90072-8F14-0C1E-EFA2-C05FB03E732A}"/>
              </a:ext>
            </a:extLst>
          </p:cNvPr>
          <p:cNvSpPr>
            <a:spLocks noGrp="1"/>
          </p:cNvSpPr>
          <p:nvPr>
            <p:ph idx="1"/>
          </p:nvPr>
        </p:nvSpPr>
        <p:spPr/>
        <p:txBody>
          <a:bodyPr/>
          <a:lstStyle/>
          <a:p>
            <a:r>
              <a:rPr lang="en-US" dirty="0"/>
              <a:t>Top Rated Medi-Cal Plan in California: NCQA Achievement: For the ninth year in a row, </a:t>
            </a:r>
            <a:r>
              <a:rPr lang="en-US" sz="3200" b="1" dirty="0"/>
              <a:t>CalOptima Health is a top Medi-Cal plan in California</a:t>
            </a:r>
            <a:r>
              <a:rPr lang="en-US" b="1" dirty="0"/>
              <a:t>,</a:t>
            </a:r>
            <a:r>
              <a:rPr lang="en-US" dirty="0"/>
              <a:t> receiving a score of 4 out of 5 in the National Committee for Quality Assurance (NCQA) Medicaid Health Plan Ratings 2022</a:t>
            </a:r>
          </a:p>
          <a:p>
            <a:pPr marL="0" indent="0">
              <a:buNone/>
            </a:pPr>
            <a:endParaRPr lang="en-US" i="1" dirty="0"/>
          </a:p>
        </p:txBody>
      </p:sp>
      <p:sp>
        <p:nvSpPr>
          <p:cNvPr id="3" name="Title 2">
            <a:extLst>
              <a:ext uri="{FF2B5EF4-FFF2-40B4-BE49-F238E27FC236}">
                <a16:creationId xmlns:a16="http://schemas.microsoft.com/office/drawing/2014/main" id="{A72619C6-D067-EE74-2F87-A0EBE81AEB77}"/>
              </a:ext>
            </a:extLst>
          </p:cNvPr>
          <p:cNvSpPr>
            <a:spLocks noGrp="1"/>
          </p:cNvSpPr>
          <p:nvPr>
            <p:ph type="title"/>
          </p:nvPr>
        </p:nvSpPr>
        <p:spPr/>
        <p:txBody>
          <a:bodyPr/>
          <a:lstStyle/>
          <a:p>
            <a:r>
              <a:rPr lang="en-US" dirty="0"/>
              <a:t>CalOptima Health Recognitions &amp; Awards</a:t>
            </a:r>
          </a:p>
        </p:txBody>
      </p:sp>
      <p:pic>
        <p:nvPicPr>
          <p:cNvPr id="6" name="Picture 5" descr="Logo, company name&#10;&#10;Description automatically generated">
            <a:extLst>
              <a:ext uri="{FF2B5EF4-FFF2-40B4-BE49-F238E27FC236}">
                <a16:creationId xmlns:a16="http://schemas.microsoft.com/office/drawing/2014/main" id="{CCCA8CD0-5717-2406-11AF-28C302BFB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846" y="3118442"/>
            <a:ext cx="2480908" cy="2698214"/>
          </a:xfrm>
          <a:prstGeom prst="rect">
            <a:avLst/>
          </a:prstGeom>
        </p:spPr>
      </p:pic>
    </p:spTree>
    <p:extLst>
      <p:ext uri="{BB962C8B-B14F-4D97-AF65-F5344CB8AC3E}">
        <p14:creationId xmlns:p14="http://schemas.microsoft.com/office/powerpoint/2010/main" val="1656289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363C3-A1EB-CDAC-D454-AAB9B11FDF93}"/>
              </a:ext>
            </a:extLst>
          </p:cNvPr>
          <p:cNvSpPr>
            <a:spLocks noGrp="1"/>
          </p:cNvSpPr>
          <p:nvPr>
            <p:ph type="title"/>
          </p:nvPr>
        </p:nvSpPr>
        <p:spPr/>
        <p:txBody>
          <a:bodyPr/>
          <a:lstStyle/>
          <a:p>
            <a:r>
              <a:rPr lang="en-US" dirty="0"/>
              <a:t>OneCare (HMO D-SNP), a Medicare Medi-Cal plan</a:t>
            </a:r>
          </a:p>
        </p:txBody>
      </p:sp>
      <p:sp>
        <p:nvSpPr>
          <p:cNvPr id="3" name="Text Placeholder 2">
            <a:extLst>
              <a:ext uri="{FF2B5EF4-FFF2-40B4-BE49-F238E27FC236}">
                <a16:creationId xmlns:a16="http://schemas.microsoft.com/office/drawing/2014/main" id="{F1A6D17F-D86C-97DB-50DB-666A30C8115C}"/>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526344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8A9D01-DB08-C8BF-2B83-8DEC43AF4ED6}"/>
              </a:ext>
            </a:extLst>
          </p:cNvPr>
          <p:cNvSpPr>
            <a:spLocks noGrp="1"/>
          </p:cNvSpPr>
          <p:nvPr>
            <p:ph idx="1"/>
          </p:nvPr>
        </p:nvSpPr>
        <p:spPr/>
        <p:txBody>
          <a:bodyPr/>
          <a:lstStyle/>
          <a:p>
            <a:pPr marL="340995" indent="-340995"/>
            <a:r>
              <a:rPr lang="en-US" dirty="0"/>
              <a:t>OneCare (HMO D-SNP), a Medicare Medi-Cal plan, is CalOptima Health’s Medicare Advantage plan for Medi-Medi members and has been serving the dual population since 2005</a:t>
            </a:r>
          </a:p>
          <a:p>
            <a:pPr marL="683895" lvl="1" indent="-340995"/>
            <a:r>
              <a:rPr lang="en-US" dirty="0"/>
              <a:t>CalOptima Health’s OneCare webpage: </a:t>
            </a:r>
            <a:br>
              <a:rPr lang="en-US" dirty="0"/>
            </a:br>
            <a:r>
              <a:rPr lang="en-US" dirty="0">
                <a:hlinkClick r:id="rId3"/>
              </a:rPr>
              <a:t>www.caloptima.org/OneCare</a:t>
            </a:r>
            <a:endParaRPr lang="en-US" dirty="0"/>
          </a:p>
          <a:p>
            <a:pPr marL="340995" indent="-340995"/>
            <a:r>
              <a:rPr lang="en-US" dirty="0"/>
              <a:t>OneCare is available to Medi-Medi members who reside in Orange County</a:t>
            </a:r>
            <a:endParaRPr lang="en-US" dirty="0">
              <a:cs typeface="Arial" panose="020B0604020202020204"/>
            </a:endParaRPr>
          </a:p>
          <a:p>
            <a:pPr marL="340995" indent="-340995"/>
            <a:r>
              <a:rPr lang="en-US" dirty="0"/>
              <a:t>OneCare coordinates members’ Medicare, Medi-Cal and Medicare Part D (prescription coverage) through </a:t>
            </a:r>
            <a:r>
              <a:rPr lang="en-US" b="1" dirty="0"/>
              <a:t>ONE</a:t>
            </a:r>
            <a:r>
              <a:rPr lang="en-US" dirty="0"/>
              <a:t> single plan to make them easily accessible to duals </a:t>
            </a:r>
            <a:endParaRPr lang="en-US" dirty="0">
              <a:cs typeface="Arial" panose="020B0604020202020204"/>
            </a:endParaRPr>
          </a:p>
          <a:p>
            <a:pPr marL="340995" indent="-340995"/>
            <a:r>
              <a:rPr lang="en-US" dirty="0">
                <a:cs typeface="Arial" panose="020B0604020202020204"/>
              </a:rPr>
              <a:t>OneCare offers supplemental services and care coordination with no copays</a:t>
            </a:r>
          </a:p>
          <a:p>
            <a:endParaRPr lang="en-US" dirty="0"/>
          </a:p>
        </p:txBody>
      </p:sp>
      <p:sp>
        <p:nvSpPr>
          <p:cNvPr id="3" name="Title 2">
            <a:extLst>
              <a:ext uri="{FF2B5EF4-FFF2-40B4-BE49-F238E27FC236}">
                <a16:creationId xmlns:a16="http://schemas.microsoft.com/office/drawing/2014/main" id="{2325839B-E0E6-781C-8478-F66483BA2C36}"/>
              </a:ext>
            </a:extLst>
          </p:cNvPr>
          <p:cNvSpPr>
            <a:spLocks noGrp="1"/>
          </p:cNvSpPr>
          <p:nvPr>
            <p:ph type="title"/>
          </p:nvPr>
        </p:nvSpPr>
        <p:spPr/>
        <p:txBody>
          <a:bodyPr/>
          <a:lstStyle/>
          <a:p>
            <a:r>
              <a:rPr lang="en-US" dirty="0"/>
              <a:t>What is OneCare?</a:t>
            </a:r>
          </a:p>
        </p:txBody>
      </p:sp>
    </p:spTree>
    <p:extLst>
      <p:ext uri="{BB962C8B-B14F-4D97-AF65-F5344CB8AC3E}">
        <p14:creationId xmlns:p14="http://schemas.microsoft.com/office/powerpoint/2010/main" val="3669892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E99AC7-07EA-AFBB-6690-678040121A69}"/>
              </a:ext>
            </a:extLst>
          </p:cNvPr>
          <p:cNvSpPr>
            <a:spLocks noGrp="1"/>
          </p:cNvSpPr>
          <p:nvPr>
            <p:ph idx="1"/>
          </p:nvPr>
        </p:nvSpPr>
        <p:spPr/>
        <p:txBody>
          <a:bodyPr/>
          <a:lstStyle/>
          <a:p>
            <a:r>
              <a:rPr lang="en-US" dirty="0"/>
              <a:t>To become a member of OneCare, a member must be:	</a:t>
            </a:r>
          </a:p>
          <a:p>
            <a:pPr lvl="1"/>
            <a:r>
              <a:rPr lang="en-US" dirty="0"/>
              <a:t>Age 21 and older</a:t>
            </a:r>
          </a:p>
          <a:p>
            <a:pPr lvl="1"/>
            <a:r>
              <a:rPr lang="en-US" dirty="0"/>
              <a:t>Living in Orange County</a:t>
            </a:r>
          </a:p>
          <a:p>
            <a:pPr lvl="1"/>
            <a:r>
              <a:rPr lang="en-US" dirty="0"/>
              <a:t>Enrolled in Medicare Parts A and B</a:t>
            </a:r>
          </a:p>
          <a:p>
            <a:pPr lvl="1"/>
            <a:r>
              <a:rPr lang="en-US" dirty="0"/>
              <a:t>Receiving Medi-Cal benefits</a:t>
            </a:r>
          </a:p>
          <a:p>
            <a:pPr marL="457200" lvl="1" indent="0">
              <a:buNone/>
            </a:pPr>
            <a:endParaRPr lang="en-US" dirty="0"/>
          </a:p>
          <a:p>
            <a:endParaRPr lang="en-US" dirty="0"/>
          </a:p>
        </p:txBody>
      </p:sp>
      <p:sp>
        <p:nvSpPr>
          <p:cNvPr id="3" name="Title 2">
            <a:extLst>
              <a:ext uri="{FF2B5EF4-FFF2-40B4-BE49-F238E27FC236}">
                <a16:creationId xmlns:a16="http://schemas.microsoft.com/office/drawing/2014/main" id="{DF30B57B-5469-6417-BE47-B2A399EBBF53}"/>
              </a:ext>
            </a:extLst>
          </p:cNvPr>
          <p:cNvSpPr>
            <a:spLocks noGrp="1"/>
          </p:cNvSpPr>
          <p:nvPr>
            <p:ph type="title"/>
          </p:nvPr>
        </p:nvSpPr>
        <p:spPr/>
        <p:txBody>
          <a:bodyPr/>
          <a:lstStyle/>
          <a:p>
            <a:r>
              <a:rPr lang="en-US" dirty="0"/>
              <a:t>OneCare Eligibility</a:t>
            </a:r>
          </a:p>
        </p:txBody>
      </p:sp>
      <p:pic>
        <p:nvPicPr>
          <p:cNvPr id="9" name="Picture 8">
            <a:extLst>
              <a:ext uri="{FF2B5EF4-FFF2-40B4-BE49-F238E27FC236}">
                <a16:creationId xmlns:a16="http://schemas.microsoft.com/office/drawing/2014/main" id="{C8A6EA26-92E6-E2EF-4C05-F2C19AA43969}"/>
              </a:ext>
            </a:extLst>
          </p:cNvPr>
          <p:cNvPicPr>
            <a:picLocks noChangeAspect="1"/>
          </p:cNvPicPr>
          <p:nvPr/>
        </p:nvPicPr>
        <p:blipFill>
          <a:blip r:embed="rId3"/>
          <a:stretch>
            <a:fillRect/>
          </a:stretch>
        </p:blipFill>
        <p:spPr>
          <a:xfrm>
            <a:off x="1224195" y="3829784"/>
            <a:ext cx="2318085" cy="1553418"/>
          </a:xfrm>
          <a:prstGeom prst="rect">
            <a:avLst/>
          </a:prstGeom>
        </p:spPr>
      </p:pic>
      <p:pic>
        <p:nvPicPr>
          <p:cNvPr id="10" name="Picture 9">
            <a:extLst>
              <a:ext uri="{FF2B5EF4-FFF2-40B4-BE49-F238E27FC236}">
                <a16:creationId xmlns:a16="http://schemas.microsoft.com/office/drawing/2014/main" id="{51CB0D54-5FAC-988C-19DA-F0DE32151863}"/>
              </a:ext>
            </a:extLst>
          </p:cNvPr>
          <p:cNvPicPr>
            <a:picLocks noChangeAspect="1"/>
          </p:cNvPicPr>
          <p:nvPr/>
        </p:nvPicPr>
        <p:blipFill>
          <a:blip r:embed="rId4"/>
          <a:stretch>
            <a:fillRect/>
          </a:stretch>
        </p:blipFill>
        <p:spPr>
          <a:xfrm>
            <a:off x="4701322" y="3959426"/>
            <a:ext cx="2365290" cy="1480336"/>
          </a:xfrm>
          <a:prstGeom prst="rect">
            <a:avLst/>
          </a:prstGeom>
        </p:spPr>
      </p:pic>
      <p:pic>
        <p:nvPicPr>
          <p:cNvPr id="11" name="Picture 10">
            <a:extLst>
              <a:ext uri="{FF2B5EF4-FFF2-40B4-BE49-F238E27FC236}">
                <a16:creationId xmlns:a16="http://schemas.microsoft.com/office/drawing/2014/main" id="{94E351EB-DF91-0693-537D-E03C7C4B47A9}"/>
              </a:ext>
            </a:extLst>
          </p:cNvPr>
          <p:cNvPicPr>
            <a:picLocks noChangeAspect="1"/>
          </p:cNvPicPr>
          <p:nvPr/>
        </p:nvPicPr>
        <p:blipFill>
          <a:blip r:embed="rId5"/>
          <a:stretch>
            <a:fillRect/>
          </a:stretch>
        </p:blipFill>
        <p:spPr>
          <a:xfrm>
            <a:off x="8376081" y="3839470"/>
            <a:ext cx="2625272" cy="1600292"/>
          </a:xfrm>
          <a:prstGeom prst="rect">
            <a:avLst/>
          </a:prstGeom>
        </p:spPr>
      </p:pic>
      <p:sp>
        <p:nvSpPr>
          <p:cNvPr id="12" name="Plus Sign 11">
            <a:extLst>
              <a:ext uri="{FF2B5EF4-FFF2-40B4-BE49-F238E27FC236}">
                <a16:creationId xmlns:a16="http://schemas.microsoft.com/office/drawing/2014/main" id="{D65A8846-735B-D9D6-2953-EA18C67B8A6D}"/>
              </a:ext>
            </a:extLst>
          </p:cNvPr>
          <p:cNvSpPr/>
          <p:nvPr/>
        </p:nvSpPr>
        <p:spPr>
          <a:xfrm>
            <a:off x="3848469" y="4344883"/>
            <a:ext cx="584551" cy="523220"/>
          </a:xfrm>
          <a:prstGeom prst="mathPlus">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Equals 12">
            <a:extLst>
              <a:ext uri="{FF2B5EF4-FFF2-40B4-BE49-F238E27FC236}">
                <a16:creationId xmlns:a16="http://schemas.microsoft.com/office/drawing/2014/main" id="{3AD0B062-8E3B-FADE-A692-952B4C386BA7}"/>
              </a:ext>
            </a:extLst>
          </p:cNvPr>
          <p:cNvSpPr/>
          <p:nvPr/>
        </p:nvSpPr>
        <p:spPr>
          <a:xfrm>
            <a:off x="7553117" y="4570863"/>
            <a:ext cx="470517" cy="307777"/>
          </a:xfrm>
          <a:prstGeom prst="mathEqual">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551666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E0A70C-8C82-AB36-D156-E1D991973538}"/>
              </a:ext>
            </a:extLst>
          </p:cNvPr>
          <p:cNvSpPr>
            <a:spLocks noGrp="1"/>
          </p:cNvSpPr>
          <p:nvPr>
            <p:ph idx="1"/>
          </p:nvPr>
        </p:nvSpPr>
        <p:spPr>
          <a:xfrm>
            <a:off x="838200" y="1400176"/>
            <a:ext cx="10515600" cy="467627"/>
          </a:xfrm>
        </p:spPr>
        <p:txBody>
          <a:bodyPr/>
          <a:lstStyle/>
          <a:p>
            <a:r>
              <a:rPr lang="en-US" dirty="0"/>
              <a:t>General Benefits and Services</a:t>
            </a:r>
          </a:p>
          <a:p>
            <a:endParaRPr lang="en-US" dirty="0"/>
          </a:p>
        </p:txBody>
      </p:sp>
      <p:sp>
        <p:nvSpPr>
          <p:cNvPr id="3" name="Title 2">
            <a:extLst>
              <a:ext uri="{FF2B5EF4-FFF2-40B4-BE49-F238E27FC236}">
                <a16:creationId xmlns:a16="http://schemas.microsoft.com/office/drawing/2014/main" id="{CEEA6EA1-2E90-61E9-705C-B949A2806B6F}"/>
              </a:ext>
            </a:extLst>
          </p:cNvPr>
          <p:cNvSpPr>
            <a:spLocks noGrp="1"/>
          </p:cNvSpPr>
          <p:nvPr>
            <p:ph type="title"/>
          </p:nvPr>
        </p:nvSpPr>
        <p:spPr/>
        <p:txBody>
          <a:bodyPr/>
          <a:lstStyle/>
          <a:p>
            <a:r>
              <a:rPr lang="en-US" dirty="0"/>
              <a:t>2024 Benefit Highlights (cont.)</a:t>
            </a:r>
          </a:p>
        </p:txBody>
      </p:sp>
      <p:graphicFrame>
        <p:nvGraphicFramePr>
          <p:cNvPr id="5" name="Table 6">
            <a:extLst>
              <a:ext uri="{FF2B5EF4-FFF2-40B4-BE49-F238E27FC236}">
                <a16:creationId xmlns:a16="http://schemas.microsoft.com/office/drawing/2014/main" id="{8F38FFE1-24F9-4465-84A3-3C81403FD0A8}"/>
              </a:ext>
            </a:extLst>
          </p:cNvPr>
          <p:cNvGraphicFramePr>
            <a:graphicFrameLocks noGrp="1"/>
          </p:cNvGraphicFramePr>
          <p:nvPr>
            <p:extLst>
              <p:ext uri="{D42A27DB-BD31-4B8C-83A1-F6EECF244321}">
                <p14:modId xmlns:p14="http://schemas.microsoft.com/office/powerpoint/2010/main" val="1625821357"/>
              </p:ext>
            </p:extLst>
          </p:nvPr>
        </p:nvGraphicFramePr>
        <p:xfrm>
          <a:off x="966874" y="1867803"/>
          <a:ext cx="10386924" cy="4023360"/>
        </p:xfrm>
        <a:graphic>
          <a:graphicData uri="http://schemas.openxmlformats.org/drawingml/2006/table">
            <a:tbl>
              <a:tblPr firstRow="1" bandRow="1">
                <a:tableStyleId>{F5AB1C69-6EDB-4FF4-983F-18BD219EF322}</a:tableStyleId>
              </a:tblPr>
              <a:tblGrid>
                <a:gridCol w="7785240">
                  <a:extLst>
                    <a:ext uri="{9D8B030D-6E8A-4147-A177-3AD203B41FA5}">
                      <a16:colId xmlns:a16="http://schemas.microsoft.com/office/drawing/2014/main" val="3564551999"/>
                    </a:ext>
                  </a:extLst>
                </a:gridCol>
                <a:gridCol w="1306286">
                  <a:extLst>
                    <a:ext uri="{9D8B030D-6E8A-4147-A177-3AD203B41FA5}">
                      <a16:colId xmlns:a16="http://schemas.microsoft.com/office/drawing/2014/main" val="3572544394"/>
                    </a:ext>
                  </a:extLst>
                </a:gridCol>
                <a:gridCol w="1295398">
                  <a:extLst>
                    <a:ext uri="{9D8B030D-6E8A-4147-A177-3AD203B41FA5}">
                      <a16:colId xmlns:a16="http://schemas.microsoft.com/office/drawing/2014/main" val="3527060036"/>
                    </a:ext>
                  </a:extLst>
                </a:gridCol>
              </a:tblGrid>
              <a:tr h="355141">
                <a:tc>
                  <a:txBody>
                    <a:bodyPr/>
                    <a:lstStyle/>
                    <a:p>
                      <a:pPr algn="ctr"/>
                      <a:r>
                        <a:rPr lang="en-US" dirty="0"/>
                        <a:t>Benefit</a:t>
                      </a:r>
                    </a:p>
                  </a:txBody>
                  <a:tcPr anchor="ctr"/>
                </a:tc>
                <a:tc>
                  <a:txBody>
                    <a:bodyPr/>
                    <a:lstStyle/>
                    <a:p>
                      <a:pPr algn="ctr"/>
                      <a:r>
                        <a:rPr lang="en-US" dirty="0"/>
                        <a:t>Covered</a:t>
                      </a:r>
                    </a:p>
                  </a:txBody>
                  <a:tcPr anchor="ctr"/>
                </a:tc>
                <a:tc>
                  <a:txBody>
                    <a:bodyPr/>
                    <a:lstStyle/>
                    <a:p>
                      <a:pPr algn="ctr"/>
                      <a:r>
                        <a:rPr lang="en-US" dirty="0"/>
                        <a:t>Cost</a:t>
                      </a:r>
                    </a:p>
                  </a:txBody>
                  <a:tcPr anchor="ctr"/>
                </a:tc>
                <a:extLst>
                  <a:ext uri="{0D108BD9-81ED-4DB2-BD59-A6C34878D82A}">
                    <a16:rowId xmlns:a16="http://schemas.microsoft.com/office/drawing/2014/main" val="481344528"/>
                  </a:ext>
                </a:extLst>
              </a:tr>
              <a:tr h="355141">
                <a:tc>
                  <a:txBody>
                    <a:bodyPr/>
                    <a:lstStyle/>
                    <a:p>
                      <a:r>
                        <a:rPr lang="en-US" dirty="0"/>
                        <a:t>Nurse advice line</a:t>
                      </a:r>
                    </a:p>
                  </a:txBody>
                  <a:tcPr>
                    <a:solidFill>
                      <a:schemeClr val="bg1">
                        <a:lumMod val="95000"/>
                      </a:schemeClr>
                    </a:solidFill>
                  </a:tcPr>
                </a:tc>
                <a:tc>
                  <a:txBody>
                    <a:bodyPr/>
                    <a:lstStyle/>
                    <a:p>
                      <a:pPr algn="ctr"/>
                      <a:r>
                        <a:rPr lang="en-US" b="1" dirty="0"/>
                        <a:t>Yes</a:t>
                      </a:r>
                    </a:p>
                  </a:txBody>
                  <a:tcPr anchor="ctr">
                    <a:solidFill>
                      <a:schemeClr val="bg1">
                        <a:lumMod val="85000"/>
                      </a:schemeClr>
                    </a:solidFill>
                  </a:tcPr>
                </a:tc>
                <a:tc>
                  <a:txBody>
                    <a:bodyPr/>
                    <a:lstStyle/>
                    <a:p>
                      <a:pPr algn="ctr"/>
                      <a:r>
                        <a:rPr lang="en-US" b="1" dirty="0"/>
                        <a:t>$0</a:t>
                      </a:r>
                    </a:p>
                  </a:txBody>
                  <a:tcPr anchor="ctr">
                    <a:solidFill>
                      <a:schemeClr val="bg1">
                        <a:lumMod val="85000"/>
                      </a:schemeClr>
                    </a:solidFill>
                  </a:tcPr>
                </a:tc>
                <a:extLst>
                  <a:ext uri="{0D108BD9-81ED-4DB2-BD59-A6C34878D82A}">
                    <a16:rowId xmlns:a16="http://schemas.microsoft.com/office/drawing/2014/main" val="230783492"/>
                  </a:ext>
                </a:extLst>
              </a:tr>
              <a:tr h="355141">
                <a:tc>
                  <a:txBody>
                    <a:bodyPr/>
                    <a:lstStyle/>
                    <a:p>
                      <a:r>
                        <a:rPr lang="en-US" dirty="0"/>
                        <a:t>Contracted primary care provider (PCP) and specialist services</a:t>
                      </a: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6770"/>
                          </a:solidFill>
                          <a:effectLst/>
                          <a:uLnTx/>
                          <a:uFillTx/>
                          <a:latin typeface="Noto Sans"/>
                          <a:ea typeface="+mn-ea"/>
                          <a:cs typeface="+mn-cs"/>
                        </a:rPr>
                        <a:t>Yes</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6770"/>
                          </a:solidFill>
                          <a:effectLst/>
                          <a:uLnTx/>
                          <a:uFillTx/>
                          <a:latin typeface="Noto Sans"/>
                          <a:ea typeface="+mn-ea"/>
                          <a:cs typeface="+mn-cs"/>
                        </a:rPr>
                        <a:t>$0</a:t>
                      </a:r>
                    </a:p>
                  </a:txBody>
                  <a:tcPr anchor="ctr">
                    <a:solidFill>
                      <a:schemeClr val="bg1">
                        <a:lumMod val="85000"/>
                      </a:schemeClr>
                    </a:solidFill>
                  </a:tcPr>
                </a:tc>
                <a:extLst>
                  <a:ext uri="{0D108BD9-81ED-4DB2-BD59-A6C34878D82A}">
                    <a16:rowId xmlns:a16="http://schemas.microsoft.com/office/drawing/2014/main" val="1976790807"/>
                  </a:ext>
                </a:extLst>
              </a:tr>
              <a:tr h="355141">
                <a:tc>
                  <a:txBody>
                    <a:bodyPr/>
                    <a:lstStyle/>
                    <a:p>
                      <a:r>
                        <a:rPr lang="en-US" dirty="0"/>
                        <a:t>Lab tests</a:t>
                      </a: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6770"/>
                          </a:solidFill>
                          <a:effectLst/>
                          <a:uLnTx/>
                          <a:uFillTx/>
                          <a:latin typeface="Noto Sans"/>
                          <a:ea typeface="+mn-ea"/>
                          <a:cs typeface="+mn-cs"/>
                        </a:rPr>
                        <a:t>Yes</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6770"/>
                          </a:solidFill>
                          <a:effectLst/>
                          <a:uLnTx/>
                          <a:uFillTx/>
                          <a:latin typeface="Noto Sans"/>
                          <a:ea typeface="+mn-ea"/>
                          <a:cs typeface="+mn-cs"/>
                        </a:rPr>
                        <a:t>$0</a:t>
                      </a:r>
                    </a:p>
                  </a:txBody>
                  <a:tcPr anchor="ctr">
                    <a:solidFill>
                      <a:schemeClr val="bg1">
                        <a:lumMod val="85000"/>
                      </a:schemeClr>
                    </a:solidFill>
                  </a:tcPr>
                </a:tc>
                <a:extLst>
                  <a:ext uri="{0D108BD9-81ED-4DB2-BD59-A6C34878D82A}">
                    <a16:rowId xmlns:a16="http://schemas.microsoft.com/office/drawing/2014/main" val="1351495622"/>
                  </a:ext>
                </a:extLst>
              </a:tr>
              <a:tr h="355141">
                <a:tc>
                  <a:txBody>
                    <a:bodyPr/>
                    <a:lstStyle/>
                    <a:p>
                      <a:r>
                        <a:rPr lang="en-US" dirty="0"/>
                        <a:t>X-rays</a:t>
                      </a: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6770"/>
                          </a:solidFill>
                          <a:effectLst/>
                          <a:uLnTx/>
                          <a:uFillTx/>
                          <a:latin typeface="Noto Sans"/>
                          <a:ea typeface="+mn-ea"/>
                          <a:cs typeface="+mn-cs"/>
                        </a:rPr>
                        <a:t>Yes</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6770"/>
                          </a:solidFill>
                          <a:effectLst/>
                          <a:uLnTx/>
                          <a:uFillTx/>
                          <a:latin typeface="Noto Sans"/>
                          <a:ea typeface="+mn-ea"/>
                          <a:cs typeface="+mn-cs"/>
                        </a:rPr>
                        <a:t>$0</a:t>
                      </a:r>
                    </a:p>
                  </a:txBody>
                  <a:tcPr anchor="ctr">
                    <a:solidFill>
                      <a:schemeClr val="bg1">
                        <a:lumMod val="85000"/>
                      </a:schemeClr>
                    </a:solidFill>
                  </a:tcPr>
                </a:tc>
                <a:extLst>
                  <a:ext uri="{0D108BD9-81ED-4DB2-BD59-A6C34878D82A}">
                    <a16:rowId xmlns:a16="http://schemas.microsoft.com/office/drawing/2014/main" val="1075378990"/>
                  </a:ext>
                </a:extLst>
              </a:tr>
              <a:tr h="355141">
                <a:tc>
                  <a:txBody>
                    <a:bodyPr/>
                    <a:lstStyle/>
                    <a:p>
                      <a:r>
                        <a:rPr lang="en-US" dirty="0"/>
                        <a:t>Durable medical equipment</a:t>
                      </a: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6770"/>
                          </a:solidFill>
                          <a:effectLst/>
                          <a:uLnTx/>
                          <a:uFillTx/>
                          <a:latin typeface="Noto Sans"/>
                          <a:ea typeface="+mn-ea"/>
                          <a:cs typeface="+mn-cs"/>
                        </a:rPr>
                        <a:t>Yes</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6770"/>
                          </a:solidFill>
                          <a:effectLst/>
                          <a:uLnTx/>
                          <a:uFillTx/>
                          <a:latin typeface="Noto Sans"/>
                          <a:ea typeface="+mn-ea"/>
                          <a:cs typeface="+mn-cs"/>
                        </a:rPr>
                        <a:t>$0</a:t>
                      </a:r>
                    </a:p>
                  </a:txBody>
                  <a:tcPr anchor="ctr">
                    <a:solidFill>
                      <a:schemeClr val="bg1">
                        <a:lumMod val="85000"/>
                      </a:schemeClr>
                    </a:solidFill>
                  </a:tcPr>
                </a:tc>
                <a:extLst>
                  <a:ext uri="{0D108BD9-81ED-4DB2-BD59-A6C34878D82A}">
                    <a16:rowId xmlns:a16="http://schemas.microsoft.com/office/drawing/2014/main" val="3408855443"/>
                  </a:ext>
                </a:extLst>
              </a:tr>
              <a:tr h="355141">
                <a:tc>
                  <a:txBody>
                    <a:bodyPr/>
                    <a:lstStyle/>
                    <a:p>
                      <a:r>
                        <a:rPr lang="en-US" dirty="0"/>
                        <a:t>Flu shots</a:t>
                      </a: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6770"/>
                          </a:solidFill>
                          <a:effectLst/>
                          <a:uLnTx/>
                          <a:uFillTx/>
                          <a:latin typeface="Noto Sans"/>
                          <a:ea typeface="+mn-ea"/>
                          <a:cs typeface="+mn-cs"/>
                        </a:rPr>
                        <a:t>Yes</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6770"/>
                          </a:solidFill>
                          <a:effectLst/>
                          <a:uLnTx/>
                          <a:uFillTx/>
                          <a:latin typeface="Noto Sans"/>
                          <a:ea typeface="+mn-ea"/>
                          <a:cs typeface="+mn-cs"/>
                        </a:rPr>
                        <a:t>$0</a:t>
                      </a:r>
                    </a:p>
                  </a:txBody>
                  <a:tcPr anchor="ctr">
                    <a:solidFill>
                      <a:schemeClr val="bg1">
                        <a:lumMod val="85000"/>
                      </a:schemeClr>
                    </a:solidFill>
                  </a:tcPr>
                </a:tc>
                <a:extLst>
                  <a:ext uri="{0D108BD9-81ED-4DB2-BD59-A6C34878D82A}">
                    <a16:rowId xmlns:a16="http://schemas.microsoft.com/office/drawing/2014/main" val="637315102"/>
                  </a:ext>
                </a:extLst>
              </a:tr>
              <a:tr h="355141">
                <a:tc>
                  <a:txBody>
                    <a:bodyPr/>
                    <a:lstStyle/>
                    <a:p>
                      <a:r>
                        <a:rPr lang="en-US" dirty="0"/>
                        <a:t>Screening mammograms</a:t>
                      </a: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6770"/>
                          </a:solidFill>
                          <a:effectLst/>
                          <a:uLnTx/>
                          <a:uFillTx/>
                          <a:latin typeface="Noto Sans"/>
                          <a:ea typeface="+mn-ea"/>
                          <a:cs typeface="+mn-cs"/>
                        </a:rPr>
                        <a:t>Yes</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6770"/>
                          </a:solidFill>
                          <a:effectLst/>
                          <a:uLnTx/>
                          <a:uFillTx/>
                          <a:latin typeface="Noto Sans"/>
                          <a:ea typeface="+mn-ea"/>
                          <a:cs typeface="+mn-cs"/>
                        </a:rPr>
                        <a:t>$0</a:t>
                      </a:r>
                    </a:p>
                  </a:txBody>
                  <a:tcPr anchor="ctr">
                    <a:solidFill>
                      <a:schemeClr val="bg1">
                        <a:lumMod val="85000"/>
                      </a:schemeClr>
                    </a:solidFill>
                  </a:tcPr>
                </a:tc>
                <a:extLst>
                  <a:ext uri="{0D108BD9-81ED-4DB2-BD59-A6C34878D82A}">
                    <a16:rowId xmlns:a16="http://schemas.microsoft.com/office/drawing/2014/main" val="2274065266"/>
                  </a:ext>
                </a:extLst>
              </a:tr>
              <a:tr h="355141">
                <a:tc>
                  <a:txBody>
                    <a:bodyPr/>
                    <a:lstStyle/>
                    <a:p>
                      <a:r>
                        <a:rPr lang="en-US" dirty="0"/>
                        <a:t>Pap tests and pelvic exams</a:t>
                      </a: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6770"/>
                          </a:solidFill>
                          <a:effectLst/>
                          <a:uLnTx/>
                          <a:uFillTx/>
                          <a:latin typeface="Noto Sans"/>
                          <a:ea typeface="+mn-ea"/>
                          <a:cs typeface="+mn-cs"/>
                        </a:rPr>
                        <a:t>Yes</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6770"/>
                          </a:solidFill>
                          <a:effectLst/>
                          <a:uLnTx/>
                          <a:uFillTx/>
                          <a:latin typeface="Noto Sans"/>
                          <a:ea typeface="+mn-ea"/>
                          <a:cs typeface="+mn-cs"/>
                        </a:rPr>
                        <a:t>$0</a:t>
                      </a:r>
                    </a:p>
                  </a:txBody>
                  <a:tcPr anchor="ctr">
                    <a:solidFill>
                      <a:schemeClr val="bg1">
                        <a:lumMod val="85000"/>
                      </a:schemeClr>
                    </a:solidFill>
                  </a:tcPr>
                </a:tc>
                <a:extLst>
                  <a:ext uri="{0D108BD9-81ED-4DB2-BD59-A6C34878D82A}">
                    <a16:rowId xmlns:a16="http://schemas.microsoft.com/office/drawing/2014/main" val="2477044729"/>
                  </a:ext>
                </a:extLst>
              </a:tr>
              <a:tr h="355141">
                <a:tc>
                  <a:txBody>
                    <a:bodyPr/>
                    <a:lstStyle/>
                    <a:p>
                      <a:r>
                        <a:rPr lang="en-US" dirty="0"/>
                        <a:t>Prostate cancer screening exams</a:t>
                      </a: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6770"/>
                          </a:solidFill>
                          <a:effectLst/>
                          <a:uLnTx/>
                          <a:uFillTx/>
                          <a:latin typeface="Noto Sans"/>
                          <a:ea typeface="+mn-ea"/>
                          <a:cs typeface="+mn-cs"/>
                        </a:rPr>
                        <a:t>Yes</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6770"/>
                          </a:solidFill>
                          <a:effectLst/>
                          <a:uLnTx/>
                          <a:uFillTx/>
                          <a:latin typeface="Noto Sans"/>
                          <a:ea typeface="+mn-ea"/>
                          <a:cs typeface="+mn-cs"/>
                        </a:rPr>
                        <a:t>$0</a:t>
                      </a:r>
                    </a:p>
                  </a:txBody>
                  <a:tcPr anchor="ctr">
                    <a:solidFill>
                      <a:schemeClr val="bg1">
                        <a:lumMod val="85000"/>
                      </a:schemeClr>
                    </a:solidFill>
                  </a:tcPr>
                </a:tc>
                <a:extLst>
                  <a:ext uri="{0D108BD9-81ED-4DB2-BD59-A6C34878D82A}">
                    <a16:rowId xmlns:a16="http://schemas.microsoft.com/office/drawing/2014/main" val="2515062376"/>
                  </a:ext>
                </a:extLst>
              </a:tr>
              <a:tr h="355141">
                <a:tc>
                  <a:txBody>
                    <a:bodyPr/>
                    <a:lstStyle/>
                    <a:p>
                      <a:r>
                        <a:rPr lang="en-US" dirty="0"/>
                        <a:t>Bone mass testing</a:t>
                      </a: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6770"/>
                          </a:solidFill>
                          <a:effectLst/>
                          <a:uLnTx/>
                          <a:uFillTx/>
                          <a:latin typeface="Noto Sans"/>
                          <a:ea typeface="+mn-ea"/>
                          <a:cs typeface="+mn-cs"/>
                        </a:rPr>
                        <a:t>Yes</a:t>
                      </a:r>
                    </a:p>
                  </a:txBody>
                  <a:tcPr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6770"/>
                          </a:solidFill>
                          <a:effectLst/>
                          <a:uLnTx/>
                          <a:uFillTx/>
                          <a:latin typeface="Noto Sans"/>
                          <a:ea typeface="+mn-ea"/>
                          <a:cs typeface="+mn-cs"/>
                        </a:rPr>
                        <a:t>$0</a:t>
                      </a:r>
                    </a:p>
                  </a:txBody>
                  <a:tcPr anchor="ctr">
                    <a:solidFill>
                      <a:schemeClr val="bg1">
                        <a:lumMod val="85000"/>
                      </a:schemeClr>
                    </a:solidFill>
                  </a:tcPr>
                </a:tc>
                <a:extLst>
                  <a:ext uri="{0D108BD9-81ED-4DB2-BD59-A6C34878D82A}">
                    <a16:rowId xmlns:a16="http://schemas.microsoft.com/office/drawing/2014/main" val="3666008451"/>
                  </a:ext>
                </a:extLst>
              </a:tr>
            </a:tbl>
          </a:graphicData>
        </a:graphic>
      </p:graphicFrame>
    </p:spTree>
    <p:extLst>
      <p:ext uri="{BB962C8B-B14F-4D97-AF65-F5344CB8AC3E}">
        <p14:creationId xmlns:p14="http://schemas.microsoft.com/office/powerpoint/2010/main" val="4025417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71735D-BBF5-984F-A54E-534372CA1168}"/>
              </a:ext>
            </a:extLst>
          </p:cNvPr>
          <p:cNvSpPr>
            <a:spLocks noGrp="1"/>
          </p:cNvSpPr>
          <p:nvPr>
            <p:ph type="title"/>
          </p:nvPr>
        </p:nvSpPr>
        <p:spPr/>
        <p:txBody>
          <a:bodyPr/>
          <a:lstStyle/>
          <a:p>
            <a:r>
              <a:rPr lang="en-US" dirty="0"/>
              <a:t>2024 Benefit Highlights (cont.)</a:t>
            </a:r>
          </a:p>
        </p:txBody>
      </p:sp>
      <p:graphicFrame>
        <p:nvGraphicFramePr>
          <p:cNvPr id="5" name="Table 6">
            <a:extLst>
              <a:ext uri="{FF2B5EF4-FFF2-40B4-BE49-F238E27FC236}">
                <a16:creationId xmlns:a16="http://schemas.microsoft.com/office/drawing/2014/main" id="{EB4EB26F-898E-E983-EC64-91D16CD78B06}"/>
              </a:ext>
            </a:extLst>
          </p:cNvPr>
          <p:cNvGraphicFramePr>
            <a:graphicFrameLocks noGrp="1"/>
          </p:cNvGraphicFramePr>
          <p:nvPr>
            <p:extLst>
              <p:ext uri="{D42A27DB-BD31-4B8C-83A1-F6EECF244321}">
                <p14:modId xmlns:p14="http://schemas.microsoft.com/office/powerpoint/2010/main" val="3252712384"/>
              </p:ext>
            </p:extLst>
          </p:nvPr>
        </p:nvGraphicFramePr>
        <p:xfrm>
          <a:off x="966876" y="1900997"/>
          <a:ext cx="10386924" cy="2194560"/>
        </p:xfrm>
        <a:graphic>
          <a:graphicData uri="http://schemas.openxmlformats.org/drawingml/2006/table">
            <a:tbl>
              <a:tblPr firstRow="1" bandRow="1">
                <a:tableStyleId>{F5AB1C69-6EDB-4FF4-983F-18BD219EF322}</a:tableStyleId>
              </a:tblPr>
              <a:tblGrid>
                <a:gridCol w="7785240">
                  <a:extLst>
                    <a:ext uri="{9D8B030D-6E8A-4147-A177-3AD203B41FA5}">
                      <a16:colId xmlns:a16="http://schemas.microsoft.com/office/drawing/2014/main" val="3564551999"/>
                    </a:ext>
                  </a:extLst>
                </a:gridCol>
                <a:gridCol w="1306286">
                  <a:extLst>
                    <a:ext uri="{9D8B030D-6E8A-4147-A177-3AD203B41FA5}">
                      <a16:colId xmlns:a16="http://schemas.microsoft.com/office/drawing/2014/main" val="3572544394"/>
                    </a:ext>
                  </a:extLst>
                </a:gridCol>
                <a:gridCol w="1295398">
                  <a:extLst>
                    <a:ext uri="{9D8B030D-6E8A-4147-A177-3AD203B41FA5}">
                      <a16:colId xmlns:a16="http://schemas.microsoft.com/office/drawing/2014/main" val="3527060036"/>
                    </a:ext>
                  </a:extLst>
                </a:gridCol>
              </a:tblGrid>
              <a:tr h="355141">
                <a:tc>
                  <a:txBody>
                    <a:bodyPr/>
                    <a:lstStyle/>
                    <a:p>
                      <a:pPr algn="ctr"/>
                      <a:r>
                        <a:rPr lang="en-US" dirty="0"/>
                        <a:t>Benefit</a:t>
                      </a:r>
                    </a:p>
                  </a:txBody>
                  <a:tcPr anchor="ctr"/>
                </a:tc>
                <a:tc>
                  <a:txBody>
                    <a:bodyPr/>
                    <a:lstStyle/>
                    <a:p>
                      <a:pPr algn="ctr"/>
                      <a:r>
                        <a:rPr lang="en-US" dirty="0"/>
                        <a:t>Covered</a:t>
                      </a:r>
                    </a:p>
                  </a:txBody>
                  <a:tcPr anchor="ctr"/>
                </a:tc>
                <a:tc>
                  <a:txBody>
                    <a:bodyPr/>
                    <a:lstStyle/>
                    <a:p>
                      <a:pPr algn="ctr"/>
                      <a:r>
                        <a:rPr lang="en-US" dirty="0"/>
                        <a:t>Cost</a:t>
                      </a:r>
                    </a:p>
                  </a:txBody>
                  <a:tcPr anchor="ctr"/>
                </a:tc>
                <a:extLst>
                  <a:ext uri="{0D108BD9-81ED-4DB2-BD59-A6C34878D82A}">
                    <a16:rowId xmlns:a16="http://schemas.microsoft.com/office/drawing/2014/main" val="481344528"/>
                  </a:ext>
                </a:extLst>
              </a:tr>
              <a:tr h="355141">
                <a:tc>
                  <a:txBody>
                    <a:bodyPr/>
                    <a:lstStyle/>
                    <a:p>
                      <a:r>
                        <a:rPr lang="en-US" dirty="0"/>
                        <a:t>Diabetic supplies and podiatry services</a:t>
                      </a:r>
                    </a:p>
                  </a:txBody>
                  <a:tcPr>
                    <a:solidFill>
                      <a:schemeClr val="bg1">
                        <a:lumMod val="95000"/>
                      </a:schemeClr>
                    </a:solidFill>
                  </a:tcPr>
                </a:tc>
                <a:tc>
                  <a:txBody>
                    <a:bodyPr/>
                    <a:lstStyle/>
                    <a:p>
                      <a:pPr algn="ctr"/>
                      <a:r>
                        <a:rPr lang="en-US" b="1" dirty="0"/>
                        <a:t>Yes</a:t>
                      </a:r>
                    </a:p>
                  </a:txBody>
                  <a:tcPr anchor="ctr">
                    <a:solidFill>
                      <a:schemeClr val="bg1">
                        <a:lumMod val="85000"/>
                      </a:schemeClr>
                    </a:solidFill>
                  </a:tcPr>
                </a:tc>
                <a:tc>
                  <a:txBody>
                    <a:bodyPr/>
                    <a:lstStyle/>
                    <a:p>
                      <a:pPr algn="ctr"/>
                      <a:r>
                        <a:rPr lang="en-US" b="1" dirty="0"/>
                        <a:t>$0</a:t>
                      </a:r>
                    </a:p>
                  </a:txBody>
                  <a:tcPr anchor="ctr">
                    <a:solidFill>
                      <a:schemeClr val="bg1">
                        <a:lumMod val="85000"/>
                      </a:schemeClr>
                    </a:solidFill>
                  </a:tcPr>
                </a:tc>
                <a:extLst>
                  <a:ext uri="{0D108BD9-81ED-4DB2-BD59-A6C34878D82A}">
                    <a16:rowId xmlns:a16="http://schemas.microsoft.com/office/drawing/2014/main" val="230783492"/>
                  </a:ext>
                </a:extLst>
              </a:tr>
              <a:tr h="355141">
                <a:tc>
                  <a:txBody>
                    <a:bodyPr/>
                    <a:lstStyle/>
                    <a:p>
                      <a:r>
                        <a:rPr lang="en-US" dirty="0"/>
                        <a:t>Mental health services (inpatient and outpatient)</a:t>
                      </a:r>
                    </a:p>
                  </a:txBody>
                  <a:tcPr>
                    <a:solidFill>
                      <a:schemeClr val="bg1">
                        <a:lumMod val="95000"/>
                      </a:schemeClr>
                    </a:solidFill>
                  </a:tcPr>
                </a:tc>
                <a:tc>
                  <a:txBody>
                    <a:bodyPr/>
                    <a:lstStyle/>
                    <a:p>
                      <a:pPr algn="ctr"/>
                      <a:r>
                        <a:rPr lang="en-US" b="1" dirty="0"/>
                        <a:t>Yes</a:t>
                      </a:r>
                    </a:p>
                  </a:txBody>
                  <a:tcPr anchor="ctr">
                    <a:solidFill>
                      <a:schemeClr val="bg1">
                        <a:lumMod val="85000"/>
                      </a:schemeClr>
                    </a:solidFill>
                  </a:tcPr>
                </a:tc>
                <a:tc>
                  <a:txBody>
                    <a:bodyPr/>
                    <a:lstStyle/>
                    <a:p>
                      <a:pPr algn="ctr"/>
                      <a:r>
                        <a:rPr lang="en-US" b="1" dirty="0"/>
                        <a:t>$0</a:t>
                      </a:r>
                    </a:p>
                  </a:txBody>
                  <a:tcPr anchor="ctr">
                    <a:solidFill>
                      <a:schemeClr val="bg1">
                        <a:lumMod val="85000"/>
                      </a:schemeClr>
                    </a:solidFill>
                  </a:tcPr>
                </a:tc>
                <a:extLst>
                  <a:ext uri="{0D108BD9-81ED-4DB2-BD59-A6C34878D82A}">
                    <a16:rowId xmlns:a16="http://schemas.microsoft.com/office/drawing/2014/main" val="1976790807"/>
                  </a:ext>
                </a:extLst>
              </a:tr>
              <a:tr h="355141">
                <a:tc>
                  <a:txBody>
                    <a:bodyPr/>
                    <a:lstStyle/>
                    <a:p>
                      <a:r>
                        <a:rPr lang="en-US" dirty="0"/>
                        <a:t>Physical and occupational therapy</a:t>
                      </a:r>
                    </a:p>
                  </a:txBody>
                  <a:tcPr>
                    <a:solidFill>
                      <a:schemeClr val="bg1">
                        <a:lumMod val="95000"/>
                      </a:schemeClr>
                    </a:solidFill>
                  </a:tcPr>
                </a:tc>
                <a:tc>
                  <a:txBody>
                    <a:bodyPr/>
                    <a:lstStyle/>
                    <a:p>
                      <a:pPr algn="ctr"/>
                      <a:r>
                        <a:rPr lang="en-US" b="1" dirty="0"/>
                        <a:t>Yes</a:t>
                      </a:r>
                    </a:p>
                  </a:txBody>
                  <a:tcPr anchor="ctr">
                    <a:solidFill>
                      <a:schemeClr val="bg1">
                        <a:lumMod val="85000"/>
                      </a:schemeClr>
                    </a:solidFill>
                  </a:tcPr>
                </a:tc>
                <a:tc>
                  <a:txBody>
                    <a:bodyPr/>
                    <a:lstStyle/>
                    <a:p>
                      <a:pPr algn="ctr"/>
                      <a:r>
                        <a:rPr lang="en-US" b="1" dirty="0"/>
                        <a:t>$0</a:t>
                      </a:r>
                    </a:p>
                  </a:txBody>
                  <a:tcPr anchor="ctr">
                    <a:solidFill>
                      <a:schemeClr val="bg1">
                        <a:lumMod val="85000"/>
                      </a:schemeClr>
                    </a:solidFill>
                  </a:tcPr>
                </a:tc>
                <a:extLst>
                  <a:ext uri="{0D108BD9-81ED-4DB2-BD59-A6C34878D82A}">
                    <a16:rowId xmlns:a16="http://schemas.microsoft.com/office/drawing/2014/main" val="1351495622"/>
                  </a:ext>
                </a:extLst>
              </a:tr>
              <a:tr h="355141">
                <a:tc>
                  <a:txBody>
                    <a:bodyPr/>
                    <a:lstStyle/>
                    <a:p>
                      <a:r>
                        <a:rPr lang="en-US" dirty="0"/>
                        <a:t>Chiropractic and acupuncture services</a:t>
                      </a:r>
                    </a:p>
                  </a:txBody>
                  <a:tcPr>
                    <a:solidFill>
                      <a:schemeClr val="bg1">
                        <a:lumMod val="95000"/>
                      </a:schemeClr>
                    </a:solidFill>
                  </a:tcPr>
                </a:tc>
                <a:tc>
                  <a:txBody>
                    <a:bodyPr/>
                    <a:lstStyle/>
                    <a:p>
                      <a:pPr algn="ctr"/>
                      <a:r>
                        <a:rPr lang="en-US" b="1" dirty="0"/>
                        <a:t>Yes</a:t>
                      </a:r>
                    </a:p>
                  </a:txBody>
                  <a:tcPr anchor="ctr">
                    <a:solidFill>
                      <a:schemeClr val="bg1">
                        <a:lumMod val="85000"/>
                      </a:schemeClr>
                    </a:solidFill>
                  </a:tcPr>
                </a:tc>
                <a:tc>
                  <a:txBody>
                    <a:bodyPr/>
                    <a:lstStyle/>
                    <a:p>
                      <a:pPr algn="ctr"/>
                      <a:r>
                        <a:rPr lang="en-US" b="1" dirty="0"/>
                        <a:t>$0</a:t>
                      </a:r>
                    </a:p>
                  </a:txBody>
                  <a:tcPr anchor="ctr">
                    <a:solidFill>
                      <a:schemeClr val="bg1">
                        <a:lumMod val="85000"/>
                      </a:schemeClr>
                    </a:solidFill>
                  </a:tcPr>
                </a:tc>
                <a:extLst>
                  <a:ext uri="{0D108BD9-81ED-4DB2-BD59-A6C34878D82A}">
                    <a16:rowId xmlns:a16="http://schemas.microsoft.com/office/drawing/2014/main" val="1075378990"/>
                  </a:ext>
                </a:extLst>
              </a:tr>
              <a:tr h="355141">
                <a:tc>
                  <a:txBody>
                    <a:bodyPr/>
                    <a:lstStyle/>
                    <a:p>
                      <a:r>
                        <a:rPr lang="en-US" dirty="0"/>
                        <a:t>Medical equipment and supplies</a:t>
                      </a:r>
                    </a:p>
                  </a:txBody>
                  <a:tcPr>
                    <a:solidFill>
                      <a:schemeClr val="bg1">
                        <a:lumMod val="95000"/>
                      </a:schemeClr>
                    </a:solidFill>
                  </a:tcPr>
                </a:tc>
                <a:tc>
                  <a:txBody>
                    <a:bodyPr/>
                    <a:lstStyle/>
                    <a:p>
                      <a:pPr algn="ctr"/>
                      <a:r>
                        <a:rPr lang="en-US" b="1" dirty="0"/>
                        <a:t>Yes</a:t>
                      </a:r>
                    </a:p>
                  </a:txBody>
                  <a:tcPr anchor="ctr">
                    <a:solidFill>
                      <a:schemeClr val="bg1">
                        <a:lumMod val="85000"/>
                      </a:schemeClr>
                    </a:solidFill>
                  </a:tcPr>
                </a:tc>
                <a:tc>
                  <a:txBody>
                    <a:bodyPr/>
                    <a:lstStyle/>
                    <a:p>
                      <a:pPr algn="ctr"/>
                      <a:r>
                        <a:rPr lang="en-US" b="1" dirty="0"/>
                        <a:t>$0</a:t>
                      </a:r>
                    </a:p>
                  </a:txBody>
                  <a:tcPr anchor="ctr">
                    <a:solidFill>
                      <a:schemeClr val="bg1">
                        <a:lumMod val="85000"/>
                      </a:schemeClr>
                    </a:solidFill>
                  </a:tcPr>
                </a:tc>
                <a:extLst>
                  <a:ext uri="{0D108BD9-81ED-4DB2-BD59-A6C34878D82A}">
                    <a16:rowId xmlns:a16="http://schemas.microsoft.com/office/drawing/2014/main" val="3408855443"/>
                  </a:ext>
                </a:extLst>
              </a:tr>
            </a:tbl>
          </a:graphicData>
        </a:graphic>
      </p:graphicFrame>
      <p:sp>
        <p:nvSpPr>
          <p:cNvPr id="6" name="Content Placeholder 1">
            <a:extLst>
              <a:ext uri="{FF2B5EF4-FFF2-40B4-BE49-F238E27FC236}">
                <a16:creationId xmlns:a16="http://schemas.microsoft.com/office/drawing/2014/main" id="{87850C67-E915-8066-4615-0EE011D0E6AD}"/>
              </a:ext>
            </a:extLst>
          </p:cNvPr>
          <p:cNvSpPr>
            <a:spLocks noGrp="1"/>
          </p:cNvSpPr>
          <p:nvPr>
            <p:ph idx="1"/>
          </p:nvPr>
        </p:nvSpPr>
        <p:spPr>
          <a:xfrm>
            <a:off x="838200" y="1400176"/>
            <a:ext cx="10515600" cy="467627"/>
          </a:xfrm>
        </p:spPr>
        <p:txBody>
          <a:bodyPr/>
          <a:lstStyle/>
          <a:p>
            <a:r>
              <a:rPr lang="en-US" dirty="0"/>
              <a:t>General Benefits and Services</a:t>
            </a:r>
          </a:p>
          <a:p>
            <a:endParaRPr lang="en-US" dirty="0"/>
          </a:p>
        </p:txBody>
      </p:sp>
    </p:spTree>
    <p:extLst>
      <p:ext uri="{BB962C8B-B14F-4D97-AF65-F5344CB8AC3E}">
        <p14:creationId xmlns:p14="http://schemas.microsoft.com/office/powerpoint/2010/main" val="8435408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3|1.6|1.7"/>
</p:tagLst>
</file>

<file path=ppt/theme/_rels/theme5.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CalOptima Health Primary Brand">
  <a:themeElements>
    <a:clrScheme name="Primary Theme - CalOptima Health">
      <a:dk1>
        <a:srgbClr val="5B6770"/>
      </a:dk1>
      <a:lt1>
        <a:sysClr val="window" lastClr="FFFFFF"/>
      </a:lt1>
      <a:dk2>
        <a:srgbClr val="0071B9"/>
      </a:dk2>
      <a:lt2>
        <a:srgbClr val="FFFFFF"/>
      </a:lt2>
      <a:accent1>
        <a:srgbClr val="F05023"/>
      </a:accent1>
      <a:accent2>
        <a:srgbClr val="0071B9"/>
      </a:accent2>
      <a:accent3>
        <a:srgbClr val="00B2E2"/>
      </a:accent3>
      <a:accent4>
        <a:srgbClr val="9B278F"/>
      </a:accent4>
      <a:accent5>
        <a:srgbClr val="7BC24E"/>
      </a:accent5>
      <a:accent6>
        <a:srgbClr val="F99C24"/>
      </a:accent6>
      <a:hlink>
        <a:srgbClr val="0094D3"/>
      </a:hlink>
      <a:folHlink>
        <a:srgbClr val="0094D3"/>
      </a:folHlink>
    </a:clrScheme>
    <a:fontScheme name="Noto Fonts">
      <a:majorFont>
        <a:latin typeface="Noto Sans"/>
        <a:ea typeface=""/>
        <a:cs typeface=""/>
      </a:majorFont>
      <a:minorFont>
        <a:latin typeface="No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ctr">
        <a:normAutofit/>
      </a:bodyPr>
      <a:lstStyle>
        <a:defPPr algn="l">
          <a:defRPr sz="48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neCare Brand">
  <a:themeElements>
    <a:clrScheme name="OneCare Theme - CalOptima Health">
      <a:dk1>
        <a:srgbClr val="5B6770"/>
      </a:dk1>
      <a:lt1>
        <a:sysClr val="window" lastClr="FFFFFF"/>
      </a:lt1>
      <a:dk2>
        <a:srgbClr val="0071B9"/>
      </a:dk2>
      <a:lt2>
        <a:srgbClr val="FFFFFF"/>
      </a:lt2>
      <a:accent1>
        <a:srgbClr val="F05023"/>
      </a:accent1>
      <a:accent2>
        <a:srgbClr val="00B2E2"/>
      </a:accent2>
      <a:accent3>
        <a:srgbClr val="00B050"/>
      </a:accent3>
      <a:accent4>
        <a:srgbClr val="9B278F"/>
      </a:accent4>
      <a:accent5>
        <a:srgbClr val="0071B9"/>
      </a:accent5>
      <a:accent6>
        <a:srgbClr val="F99C24"/>
      </a:accent6>
      <a:hlink>
        <a:srgbClr val="0094D3"/>
      </a:hlink>
      <a:folHlink>
        <a:srgbClr val="0094D3"/>
      </a:folHlink>
    </a:clrScheme>
    <a:fontScheme name="Noto Fonts">
      <a:majorFont>
        <a:latin typeface="Noto Sans"/>
        <a:ea typeface=""/>
        <a:cs typeface=""/>
      </a:majorFont>
      <a:minorFont>
        <a:latin typeface="No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ctr">
        <a:normAutofit/>
      </a:bodyPr>
      <a:lstStyle>
        <a:defPPr algn="l">
          <a:defRPr sz="48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edi-Cal Brand">
  <a:themeElements>
    <a:clrScheme name="Medi-Cal Theme - CalOptima Health">
      <a:dk1>
        <a:srgbClr val="5B6770"/>
      </a:dk1>
      <a:lt1>
        <a:sysClr val="window" lastClr="FFFFFF"/>
      </a:lt1>
      <a:dk2>
        <a:srgbClr val="0071B9"/>
      </a:dk2>
      <a:lt2>
        <a:srgbClr val="FFFFFF"/>
      </a:lt2>
      <a:accent1>
        <a:srgbClr val="F05023"/>
      </a:accent1>
      <a:accent2>
        <a:srgbClr val="00B2E2"/>
      </a:accent2>
      <a:accent3>
        <a:srgbClr val="0069A7"/>
      </a:accent3>
      <a:accent4>
        <a:srgbClr val="9B278F"/>
      </a:accent4>
      <a:accent5>
        <a:srgbClr val="7BC24E"/>
      </a:accent5>
      <a:accent6>
        <a:srgbClr val="F99C24"/>
      </a:accent6>
      <a:hlink>
        <a:srgbClr val="0094D3"/>
      </a:hlink>
      <a:folHlink>
        <a:srgbClr val="0094D3"/>
      </a:folHlink>
    </a:clrScheme>
    <a:fontScheme name="Noto Fonts">
      <a:majorFont>
        <a:latin typeface="Noto Sans"/>
        <a:ea typeface=""/>
        <a:cs typeface=""/>
      </a:majorFont>
      <a:minorFont>
        <a:latin typeface="No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ctr">
        <a:normAutofit/>
      </a:bodyPr>
      <a:lstStyle>
        <a:defPPr algn="l">
          <a:defRPr sz="48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ACE Brand">
  <a:themeElements>
    <a:clrScheme name="PACE Theme - CalOptima Health">
      <a:dk1>
        <a:srgbClr val="5B6770"/>
      </a:dk1>
      <a:lt1>
        <a:sysClr val="window" lastClr="FFFFFF"/>
      </a:lt1>
      <a:dk2>
        <a:srgbClr val="0071B9"/>
      </a:dk2>
      <a:lt2>
        <a:srgbClr val="FFFFFF"/>
      </a:lt2>
      <a:accent1>
        <a:srgbClr val="F05023"/>
      </a:accent1>
      <a:accent2>
        <a:srgbClr val="00B2E2"/>
      </a:accent2>
      <a:accent3>
        <a:srgbClr val="73308A"/>
      </a:accent3>
      <a:accent4>
        <a:srgbClr val="0071B9"/>
      </a:accent4>
      <a:accent5>
        <a:srgbClr val="7BC24E"/>
      </a:accent5>
      <a:accent6>
        <a:srgbClr val="F99C24"/>
      </a:accent6>
      <a:hlink>
        <a:srgbClr val="0094D3"/>
      </a:hlink>
      <a:folHlink>
        <a:srgbClr val="0094D3"/>
      </a:folHlink>
    </a:clrScheme>
    <a:fontScheme name="Noto Fonts">
      <a:majorFont>
        <a:latin typeface="Noto Sans"/>
        <a:ea typeface=""/>
        <a:cs typeface=""/>
      </a:majorFont>
      <a:minorFont>
        <a:latin typeface="No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ctr">
        <a:normAutofit/>
      </a:bodyPr>
      <a:lstStyle>
        <a:defPPr algn="l">
          <a:defRPr sz="48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M10167126">
  <a:themeElements>
    <a:clrScheme name="SCAN Brand Colors 2018">
      <a:dk1>
        <a:srgbClr val="003087"/>
      </a:dk1>
      <a:lt1>
        <a:sysClr val="window" lastClr="FFFFFF"/>
      </a:lt1>
      <a:dk2>
        <a:srgbClr val="5A637A"/>
      </a:dk2>
      <a:lt2>
        <a:srgbClr val="FFFFFF"/>
      </a:lt2>
      <a:accent1>
        <a:srgbClr val="003087"/>
      </a:accent1>
      <a:accent2>
        <a:srgbClr val="65B034"/>
      </a:accent2>
      <a:accent3>
        <a:srgbClr val="52AEA3"/>
      </a:accent3>
      <a:accent4>
        <a:srgbClr val="715192"/>
      </a:accent4>
      <a:accent5>
        <a:srgbClr val="D6D4AE"/>
      </a:accent5>
      <a:accent6>
        <a:srgbClr val="FF6100"/>
      </a:accent6>
      <a:hlink>
        <a:srgbClr val="52AEA3"/>
      </a:hlink>
      <a:folHlink>
        <a:srgbClr val="52AEA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82A60F2F3404449E3E5CA9EA446466" ma:contentTypeVersion="8" ma:contentTypeDescription="Create a new document." ma:contentTypeScope="" ma:versionID="a2278e3088136706f3442683b6502d81">
  <xsd:schema xmlns:xsd="http://www.w3.org/2001/XMLSchema" xmlns:xs="http://www.w3.org/2001/XMLSchema" xmlns:p="http://schemas.microsoft.com/office/2006/metadata/properties" xmlns:ns2="7eb9fd37-5e43-405f-9c9e-296da2546b91" xmlns:ns3="e735a57d-4d51-4953-9a34-9852c019c954" targetNamespace="http://schemas.microsoft.com/office/2006/metadata/properties" ma:root="true" ma:fieldsID="c398c7b6c2af1405cbcd677b965eca12" ns2:_="" ns3:_="">
    <xsd:import namespace="7eb9fd37-5e43-405f-9c9e-296da2546b91"/>
    <xsd:import namespace="e735a57d-4d51-4953-9a34-9852c019c95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b9fd37-5e43-405f-9c9e-296da2546b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d3220f80-5f0e-43c7-92a3-6ad78db000a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735a57d-4d51-4953-9a34-9852c019c95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f51df08-38e0-4476-acef-3babd6d2d27c}" ma:internalName="TaxCatchAll" ma:showField="CatchAllData" ma:web="e735a57d-4d51-4953-9a34-9852c019c95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eb9fd37-5e43-405f-9c9e-296da2546b91">
      <Terms xmlns="http://schemas.microsoft.com/office/infopath/2007/PartnerControls"/>
    </lcf76f155ced4ddcb4097134ff3c332f>
    <TaxCatchAll xmlns="e735a57d-4d51-4953-9a34-9852c019c954" xsi:nil="true"/>
  </documentManagement>
</p:properties>
</file>

<file path=customXml/itemProps1.xml><?xml version="1.0" encoding="utf-8"?>
<ds:datastoreItem xmlns:ds="http://schemas.openxmlformats.org/officeDocument/2006/customXml" ds:itemID="{2F8E0DBE-A372-4EB8-B06E-A1FA015E7265}">
  <ds:schemaRefs>
    <ds:schemaRef ds:uri="http://schemas.microsoft.com/sharepoint/v3/contenttype/forms"/>
  </ds:schemaRefs>
</ds:datastoreItem>
</file>

<file path=customXml/itemProps2.xml><?xml version="1.0" encoding="utf-8"?>
<ds:datastoreItem xmlns:ds="http://schemas.openxmlformats.org/officeDocument/2006/customXml" ds:itemID="{5CF53A6C-5915-416F-9D47-74CC66D80C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b9fd37-5e43-405f-9c9e-296da2546b91"/>
    <ds:schemaRef ds:uri="e735a57d-4d51-4953-9a34-9852c019c9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3DAD2E1-7048-41FE-B62B-14789543DF23}">
  <ds:schemaRefs>
    <ds:schemaRef ds:uri="http://purl.org/dc/elements/1.1/"/>
    <ds:schemaRef ds:uri="http://schemas.microsoft.com/office/2006/metadata/properties"/>
    <ds:schemaRef ds:uri="http://schemas.openxmlformats.org/package/2006/metadata/core-properties"/>
    <ds:schemaRef ds:uri="http://purl.org/dc/terms/"/>
    <ds:schemaRef ds:uri="http://schemas.microsoft.com/office/2006/documentManagement/types"/>
    <ds:schemaRef ds:uri="7eb9fd37-5e43-405f-9c9e-296da2546b91"/>
    <ds:schemaRef ds:uri="http://schemas.microsoft.com/office/infopath/2007/PartnerControls"/>
    <ds:schemaRef ds:uri="e735a57d-4d51-4953-9a34-9852c019c95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2060</Words>
  <Application>Microsoft Office PowerPoint</Application>
  <PresentationFormat>Widescreen</PresentationFormat>
  <Paragraphs>282</Paragraphs>
  <Slides>25</Slides>
  <Notes>22</Notes>
  <HiddenSlides>0</HiddenSlides>
  <MMClips>0</MMClips>
  <ScaleCrop>false</ScaleCrop>
  <HeadingPairs>
    <vt:vector size="4" baseType="variant">
      <vt:variant>
        <vt:lpstr>Theme</vt:lpstr>
      </vt:variant>
      <vt:variant>
        <vt:i4>5</vt:i4>
      </vt:variant>
      <vt:variant>
        <vt:lpstr>Slide Titles</vt:lpstr>
      </vt:variant>
      <vt:variant>
        <vt:i4>25</vt:i4>
      </vt:variant>
    </vt:vector>
  </HeadingPairs>
  <TitlesOfParts>
    <vt:vector size="30" baseType="lpstr">
      <vt:lpstr>CalOptima Health Primary Brand</vt:lpstr>
      <vt:lpstr>OneCare Brand</vt:lpstr>
      <vt:lpstr>Medi-Cal Brand</vt:lpstr>
      <vt:lpstr>PACE Brand</vt:lpstr>
      <vt:lpstr>TM10167126</vt:lpstr>
      <vt:lpstr>PowerPoint Presentation</vt:lpstr>
      <vt:lpstr>OneCare Sales Representative Contact</vt:lpstr>
      <vt:lpstr>Who is CalOptima Health?</vt:lpstr>
      <vt:lpstr>CalOptima Health Recognitions &amp; Awards</vt:lpstr>
      <vt:lpstr>OneCare (HMO D-SNP), a Medicare Medi-Cal plan</vt:lpstr>
      <vt:lpstr>What is OneCare?</vt:lpstr>
      <vt:lpstr>OneCare Eligibility</vt:lpstr>
      <vt:lpstr>2024 Benefit Highlights (cont.)</vt:lpstr>
      <vt:lpstr>2024 Benefit Highlights (cont.)</vt:lpstr>
      <vt:lpstr>2024 Benefit Highlights (cont.)</vt:lpstr>
      <vt:lpstr>2024 Benefit Highlights</vt:lpstr>
      <vt:lpstr>Benefit: Pharmacy</vt:lpstr>
      <vt:lpstr>Benefit: Over-the-Counter (OTC) Benefit</vt:lpstr>
      <vt:lpstr>Benefit: Vision Care</vt:lpstr>
      <vt:lpstr>Benefit: Hearing</vt:lpstr>
      <vt:lpstr>Benefit: Fitness Benefit</vt:lpstr>
      <vt:lpstr>Benefit: Transportation</vt:lpstr>
      <vt:lpstr>Benefit: Worldwide Coverage</vt:lpstr>
      <vt:lpstr>Benefit: Companion Care</vt:lpstr>
      <vt:lpstr>Benefit: Physical Exam (NEW) </vt:lpstr>
      <vt:lpstr>Member’s Benefits Integrated </vt:lpstr>
      <vt:lpstr>Summary</vt:lpstr>
      <vt:lpstr>Q&amp;A</vt:lpstr>
      <vt:lpstr>Disclaimers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CalOptima Presentation</dc:title>
  <dc:creator/>
  <cp:keywords>CalOptima</cp:keywords>
  <cp:lastModifiedBy/>
  <cp:revision>18</cp:revision>
  <dcterms:created xsi:type="dcterms:W3CDTF">2020-07-31T23:58:25Z</dcterms:created>
  <dcterms:modified xsi:type="dcterms:W3CDTF">2023-10-19T21:07:21Z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0x0101006F82A60F2F3404449E3E5CA9EA446466</vt:lpwstr>
  </property>
  <property fmtid="{D5CDD505-2E9C-101B-9397-08002B2CF9AE}" pid="3" name="MediaServiceImageTags">
    <vt:lpwstr/>
  </property>
</Properties>
</file>