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sldIdLst>
    <p:sldId id="272" r:id="rId2"/>
    <p:sldId id="273" r:id="rId3"/>
    <p:sldId id="274" r:id="rId4"/>
    <p:sldId id="275" r:id="rId5"/>
    <p:sldId id="276" r:id="rId6"/>
    <p:sldId id="280" r:id="rId7"/>
    <p:sldId id="277" r:id="rId8"/>
    <p:sldId id="281" r:id="rId9"/>
    <p:sldId id="278" r:id="rId10"/>
    <p:sldId id="282" r:id="rId11"/>
    <p:sldId id="283" r:id="rId12"/>
    <p:sldId id="284" r:id="rId13"/>
    <p:sldId id="298" r:id="rId14"/>
    <p:sldId id="287" r:id="rId15"/>
    <p:sldId id="288" r:id="rId16"/>
    <p:sldId id="300" r:id="rId17"/>
    <p:sldId id="301" r:id="rId18"/>
    <p:sldId id="291" r:id="rId19"/>
    <p:sldId id="296" r:id="rId20"/>
    <p:sldId id="292" r:id="rId21"/>
    <p:sldId id="293" r:id="rId22"/>
    <p:sldId id="310" r:id="rId23"/>
    <p:sldId id="297" r:id="rId24"/>
    <p:sldId id="31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92F2B1C-7D0E-A195-0DDC-7F26ED5AB0D8}" name="Tammy Duong" initials="TD" userId="S::tammy.duong@imsmso.com::fe8cd1a4-eeb5-4694-8ade-a8b63c6df326" providerId="AD"/>
  <p188:author id="{E94806F5-F1DD-79F5-3D8D-85F6927CF9C2}" name="Author" initials="A" userId="Author"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92" autoAdjust="0"/>
    <p:restoredTop sz="94660"/>
  </p:normalViewPr>
  <p:slideViewPr>
    <p:cSldViewPr snapToGrid="0">
      <p:cViewPr varScale="1">
        <p:scale>
          <a:sx n="111" d="100"/>
          <a:sy n="111" d="100"/>
        </p:scale>
        <p:origin x="528"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10/19/2023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21A1D30-C0A0-4124-A783-34D9F15FA0FE}" type="datetime1">
              <a:rPr lang="en-US" smtClean="0"/>
              <a:t>10/19/2023</a:t>
            </a:fld>
            <a:endParaRPr lang="en-US"/>
          </a:p>
        </p:txBody>
      </p:sp>
      <p:sp>
        <p:nvSpPr>
          <p:cNvPr id="19" name="Footer Placeholder 18"/>
          <p:cNvSpPr>
            <a:spLocks noGrp="1"/>
          </p:cNvSpPr>
          <p:nvPr>
            <p:ph type="ftr" sz="quarter" idx="11"/>
          </p:nvPr>
        </p:nvSpPr>
        <p:spPr/>
        <p:txBody>
          <a:bodyPr/>
          <a:lstStyle/>
          <a:p>
            <a:r>
              <a:rPr lang="en-US" dirty="0"/>
              <a:t>Add a footer</a:t>
            </a:r>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10/19/2023</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10/19/2023</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10/19/2023</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10/19/2023</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10/19/2023</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10/19/2023</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55660E0-FA77-4473-A859-74127B089143}" type="datetime1">
              <a:rPr lang="en-US" smtClean="0"/>
              <a:t>10/19/2023</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10/19/2023</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10/19/2023</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10/19/2023</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10/19/2023</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a:t>Add a footer</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ACOCompliance@familychoice.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261449" y="2202406"/>
            <a:ext cx="7345028" cy="1828800"/>
          </a:xfrm>
        </p:spPr>
        <p:txBody>
          <a:bodyPr/>
          <a:lstStyle/>
          <a:p>
            <a:pPr algn="ctr"/>
            <a:r>
              <a:rPr lang="en-US" dirty="0"/>
              <a:t>Family Choice </a:t>
            </a:r>
            <a:br>
              <a:rPr lang="en-US" dirty="0"/>
            </a:br>
            <a:r>
              <a:rPr lang="en-US" dirty="0"/>
              <a:t>Compliance Training</a:t>
            </a:r>
          </a:p>
        </p:txBody>
      </p:sp>
      <p:pic>
        <p:nvPicPr>
          <p:cNvPr id="1026" name="Picture 2">
            <a:extLst>
              <a:ext uri="{FF2B5EF4-FFF2-40B4-BE49-F238E27FC236}">
                <a16:creationId xmlns:a16="http://schemas.microsoft.com/office/drawing/2014/main" id="{FDAFECFA-63C2-6F4C-6F50-011EEF6769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378" y="3364301"/>
            <a:ext cx="3401187" cy="1828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imageSelected0">
            <a:extLst>
              <a:ext uri="{FF2B5EF4-FFF2-40B4-BE49-F238E27FC236}">
                <a16:creationId xmlns:a16="http://schemas.microsoft.com/office/drawing/2014/main" id="{1AF2C4A7-EF26-1CE4-6DC4-F066B994718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5523" y="1664898"/>
            <a:ext cx="2994440" cy="1264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500" dirty="0"/>
              <a:t>Federal Civil False Claims Act (FCA)</a:t>
            </a:r>
          </a:p>
        </p:txBody>
      </p:sp>
      <p:sp>
        <p:nvSpPr>
          <p:cNvPr id="2" name="Content Placeholder 1"/>
          <p:cNvSpPr>
            <a:spLocks noGrp="1"/>
          </p:cNvSpPr>
          <p:nvPr>
            <p:ph idx="1"/>
          </p:nvPr>
        </p:nvSpPr>
        <p:spPr/>
        <p:txBody>
          <a:bodyPr>
            <a:normAutofit lnSpcReduction="10000"/>
          </a:bodyPr>
          <a:lstStyle/>
          <a:p>
            <a:r>
              <a:rPr lang="en-US" dirty="0"/>
              <a:t>The civil FCA (31 USC 3729-3733) makes a person liable to pay damages to the government if they knowingly:</a:t>
            </a:r>
          </a:p>
          <a:p>
            <a:pPr lvl="1"/>
            <a:r>
              <a:rPr lang="en-US" dirty="0"/>
              <a:t>Conspire to violate the FCA</a:t>
            </a:r>
          </a:p>
          <a:p>
            <a:pPr lvl="1"/>
            <a:r>
              <a:rPr lang="en-US" dirty="0"/>
              <a:t>Carry out other acts to get government property by misrepresentation</a:t>
            </a:r>
          </a:p>
          <a:p>
            <a:pPr lvl="1"/>
            <a:r>
              <a:rPr lang="en-US" dirty="0"/>
              <a:t>Conceal or improperly avoid or decrease an obligation to pay the government</a:t>
            </a:r>
          </a:p>
          <a:p>
            <a:pPr lvl="1"/>
            <a:r>
              <a:rPr lang="en-US" dirty="0"/>
              <a:t>Make or use a false record or statement supporting a false claim</a:t>
            </a:r>
          </a:p>
          <a:p>
            <a:pPr lvl="1"/>
            <a:r>
              <a:rPr lang="en-US" dirty="0"/>
              <a:t>Present a false claim for payment or approval</a:t>
            </a:r>
          </a:p>
          <a:p>
            <a:r>
              <a:rPr lang="en-US" dirty="0"/>
              <a:t>Under the criminal FCA (18 USC 287), individuals or entities may face criminal penalties, including fines, imprisonment, or both for submitting false, fictitious, or fraudulent claims. </a:t>
            </a:r>
          </a:p>
        </p:txBody>
      </p:sp>
    </p:spTree>
    <p:extLst>
      <p:ext uri="{BB962C8B-B14F-4D97-AF65-F5344CB8AC3E}">
        <p14:creationId xmlns:p14="http://schemas.microsoft.com/office/powerpoint/2010/main" val="2109257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500" dirty="0"/>
              <a:t>Federal Civil False Claims Act (FCA)</a:t>
            </a:r>
          </a:p>
        </p:txBody>
      </p:sp>
      <p:sp>
        <p:nvSpPr>
          <p:cNvPr id="2" name="Content Placeholder 1"/>
          <p:cNvSpPr>
            <a:spLocks noGrp="1"/>
          </p:cNvSpPr>
          <p:nvPr>
            <p:ph idx="1"/>
          </p:nvPr>
        </p:nvSpPr>
        <p:spPr/>
        <p:txBody>
          <a:bodyPr>
            <a:normAutofit/>
          </a:bodyPr>
          <a:lstStyle/>
          <a:p>
            <a:r>
              <a:rPr lang="en-US" dirty="0"/>
              <a:t>Under the FCA, </a:t>
            </a:r>
            <a:r>
              <a:rPr lang="en-US" b="1" dirty="0"/>
              <a:t>whistleblowers</a:t>
            </a:r>
            <a:r>
              <a:rPr lang="en-US" dirty="0"/>
              <a:t> can expose information or activity that is deemed illegal, dishonest, or violates professional or clinical standards.</a:t>
            </a:r>
          </a:p>
          <a:p>
            <a:pPr lvl="1"/>
            <a:r>
              <a:rPr lang="en-US" dirty="0"/>
              <a:t>A person who reports false claims or brings legal actions to recover money paid on false claims is protected from retaliation.</a:t>
            </a:r>
          </a:p>
          <a:p>
            <a:pPr lvl="1"/>
            <a:r>
              <a:rPr lang="en-US" dirty="0"/>
              <a:t>A person who brings a successful whistleblower lawsuit can receive at least 15%, but not more than 30%, of the money the government collects.</a:t>
            </a:r>
          </a:p>
        </p:txBody>
      </p:sp>
    </p:spTree>
    <p:extLst>
      <p:ext uri="{BB962C8B-B14F-4D97-AF65-F5344CB8AC3E}">
        <p14:creationId xmlns:p14="http://schemas.microsoft.com/office/powerpoint/2010/main" val="2906247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500" dirty="0"/>
              <a:t>Anti-Kickback Statute (AKS)</a:t>
            </a:r>
          </a:p>
        </p:txBody>
      </p:sp>
      <p:sp>
        <p:nvSpPr>
          <p:cNvPr id="2" name="Content Placeholder 1"/>
          <p:cNvSpPr>
            <a:spLocks noGrp="1"/>
          </p:cNvSpPr>
          <p:nvPr>
            <p:ph idx="1"/>
          </p:nvPr>
        </p:nvSpPr>
        <p:spPr/>
        <p:txBody>
          <a:bodyPr>
            <a:normAutofit lnSpcReduction="10000"/>
          </a:bodyPr>
          <a:lstStyle/>
          <a:p>
            <a:r>
              <a:rPr lang="en-US" dirty="0"/>
              <a:t>The AKS (42 USC 1320a-7b(b)) makes it a crime to knowingly and willfully offer, pay, solicit, or get any remuneration directly or indirectly to </a:t>
            </a:r>
            <a:r>
              <a:rPr lang="en-US" b="1" dirty="0"/>
              <a:t>induce or reward patient referrals or business generation </a:t>
            </a:r>
            <a:r>
              <a:rPr lang="en-US" dirty="0"/>
              <a:t>involving any item or service payable by a federal health care program.</a:t>
            </a:r>
          </a:p>
          <a:p>
            <a:pPr lvl="1"/>
            <a:r>
              <a:rPr lang="en-US" dirty="0"/>
              <a:t>Simply put, it prohibits directly or indirectly offering or receiving anything of value in exchange for/to induce referrals.</a:t>
            </a:r>
          </a:p>
          <a:p>
            <a:r>
              <a:rPr lang="en-US" dirty="0"/>
              <a:t>CMS has developed </a:t>
            </a:r>
            <a:r>
              <a:rPr lang="en-US" b="1" dirty="0"/>
              <a:t>safe harbor regulations </a:t>
            </a:r>
            <a:r>
              <a:rPr lang="en-US" dirty="0"/>
              <a:t>(42 CFR 1001.952) that specify payment and business practices that are not considered kickbacks/bribes, should they meet regulatory requirements. </a:t>
            </a:r>
          </a:p>
          <a:p>
            <a:r>
              <a:rPr lang="en-US" dirty="0"/>
              <a:t>Violations are punishable by a fine up to $25,000, imprisonment up to 5 years, or both.</a:t>
            </a:r>
          </a:p>
          <a:p>
            <a:endParaRPr lang="en-US" dirty="0"/>
          </a:p>
          <a:p>
            <a:pPr marL="0" indent="0">
              <a:buNone/>
            </a:pPr>
            <a:endParaRPr lang="en-US" dirty="0"/>
          </a:p>
        </p:txBody>
      </p:sp>
    </p:spTree>
    <p:extLst>
      <p:ext uri="{BB962C8B-B14F-4D97-AF65-F5344CB8AC3E}">
        <p14:creationId xmlns:p14="http://schemas.microsoft.com/office/powerpoint/2010/main" val="1266977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500" dirty="0"/>
              <a:t>Physician Self-Referral Law (Stark)</a:t>
            </a:r>
          </a:p>
        </p:txBody>
      </p:sp>
      <p:sp>
        <p:nvSpPr>
          <p:cNvPr id="2" name="Content Placeholder 1"/>
          <p:cNvSpPr>
            <a:spLocks noGrp="1"/>
          </p:cNvSpPr>
          <p:nvPr>
            <p:ph idx="1"/>
          </p:nvPr>
        </p:nvSpPr>
        <p:spPr/>
        <p:txBody>
          <a:bodyPr>
            <a:normAutofit fontScale="92500" lnSpcReduction="10000"/>
          </a:bodyPr>
          <a:lstStyle/>
          <a:p>
            <a:r>
              <a:rPr lang="en-US" dirty="0">
                <a:highlight>
                  <a:srgbClr val="FFFF00"/>
                </a:highlight>
              </a:rPr>
              <a:t>The Physician Self-Referral Law or Stark Law (42 USC 1395nn) prohibits a physician from referring a patient to get </a:t>
            </a:r>
            <a:r>
              <a:rPr lang="en-US" b="1" dirty="0">
                <a:highlight>
                  <a:srgbClr val="FFFF00"/>
                </a:highlight>
              </a:rPr>
              <a:t>designated health services </a:t>
            </a:r>
            <a:r>
              <a:rPr lang="en-US" dirty="0">
                <a:highlight>
                  <a:srgbClr val="FFFF00"/>
                </a:highlight>
              </a:rPr>
              <a:t>from a provider with whom a </a:t>
            </a:r>
            <a:r>
              <a:rPr lang="en-US" b="1" dirty="0">
                <a:highlight>
                  <a:srgbClr val="FFFF00"/>
                </a:highlight>
              </a:rPr>
              <a:t>physician or physician’s immediate family member has a financial relationship</a:t>
            </a:r>
            <a:r>
              <a:rPr lang="en-US" dirty="0">
                <a:highlight>
                  <a:srgbClr val="FFFF00"/>
                </a:highlight>
              </a:rPr>
              <a:t>, unless an exception applies. (Question 3)</a:t>
            </a:r>
          </a:p>
          <a:p>
            <a:pPr lvl="1"/>
            <a:r>
              <a:rPr lang="en-US" dirty="0"/>
              <a:t>Designated health services include clinical lab services, PT/OT/outpatient SLP services, radiology/imaging services, DME and supplies, prosthetics, orthotics and supplies, home health services, outpatient prescription drugs, inpatient/outpatient hospital services</a:t>
            </a:r>
          </a:p>
          <a:p>
            <a:r>
              <a:rPr lang="en-US" dirty="0"/>
              <a:t>CMS </a:t>
            </a:r>
            <a:r>
              <a:rPr lang="en-US" b="1" dirty="0"/>
              <a:t>will not pay </a:t>
            </a:r>
            <a:r>
              <a:rPr lang="en-US" dirty="0"/>
              <a:t>Medicare claims tainted by an arrangement that violates Stark Law.</a:t>
            </a:r>
          </a:p>
          <a:p>
            <a:r>
              <a:rPr lang="en-US" dirty="0"/>
              <a:t>Penalties of $25,000 can be imposed for each service provided, along with a potential fine of $160,000 for entering into an unlawful arrangement.</a:t>
            </a:r>
          </a:p>
        </p:txBody>
      </p:sp>
    </p:spTree>
    <p:extLst>
      <p:ext uri="{BB962C8B-B14F-4D97-AF65-F5344CB8AC3E}">
        <p14:creationId xmlns:p14="http://schemas.microsoft.com/office/powerpoint/2010/main" val="2648309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500" dirty="0"/>
              <a:t>Exclusion Statute</a:t>
            </a:r>
          </a:p>
        </p:txBody>
      </p:sp>
      <p:sp>
        <p:nvSpPr>
          <p:cNvPr id="2" name="Content Placeholder 1"/>
          <p:cNvSpPr>
            <a:spLocks noGrp="1"/>
          </p:cNvSpPr>
          <p:nvPr>
            <p:ph idx="1"/>
          </p:nvPr>
        </p:nvSpPr>
        <p:spPr/>
        <p:txBody>
          <a:bodyPr>
            <a:normAutofit fontScale="92500"/>
          </a:bodyPr>
          <a:lstStyle/>
          <a:p>
            <a:r>
              <a:rPr lang="en-US" dirty="0"/>
              <a:t>The Exclusion Statute (42 USC 1320a-7) requires the Office of Inspector General (“OIG”) to exclude individuals and entities convicted of the following offenses from participating in all federal health care programs:</a:t>
            </a:r>
          </a:p>
          <a:p>
            <a:pPr lvl="1"/>
            <a:r>
              <a:rPr lang="en-US" dirty="0"/>
              <a:t>Medicare or Medicaid fraud</a:t>
            </a:r>
          </a:p>
          <a:p>
            <a:pPr lvl="1"/>
            <a:r>
              <a:rPr lang="en-US" dirty="0"/>
              <a:t>Patient abuse or neglect</a:t>
            </a:r>
          </a:p>
          <a:p>
            <a:pPr lvl="1"/>
            <a:r>
              <a:rPr lang="en-US" dirty="0"/>
              <a:t>Felony convictions for other health care-related fraud, theft, or other financial misconduct</a:t>
            </a:r>
          </a:p>
          <a:p>
            <a:pPr lvl="1"/>
            <a:r>
              <a:rPr lang="en-US" dirty="0"/>
              <a:t>Felony convictions for unlawful manufacture, distribution, prescribing, or dispensing controlled substances.</a:t>
            </a:r>
          </a:p>
          <a:p>
            <a:r>
              <a:rPr lang="en-US" dirty="0"/>
              <a:t>Family Choice </a:t>
            </a:r>
            <a:r>
              <a:rPr lang="en-US" b="1" dirty="0"/>
              <a:t>cannot</a:t>
            </a:r>
            <a:r>
              <a:rPr lang="en-US" dirty="0"/>
              <a:t> employ, pay, or contract with any excluded individual or entity.</a:t>
            </a:r>
          </a:p>
        </p:txBody>
      </p:sp>
    </p:spTree>
    <p:extLst>
      <p:ext uri="{BB962C8B-B14F-4D97-AF65-F5344CB8AC3E}">
        <p14:creationId xmlns:p14="http://schemas.microsoft.com/office/powerpoint/2010/main" val="4095487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500" dirty="0"/>
              <a:t>Civil Money Penalties Law (CMPL)</a:t>
            </a:r>
          </a:p>
        </p:txBody>
      </p:sp>
      <p:sp>
        <p:nvSpPr>
          <p:cNvPr id="2" name="Content Placeholder 1"/>
          <p:cNvSpPr>
            <a:spLocks noGrp="1"/>
          </p:cNvSpPr>
          <p:nvPr>
            <p:ph idx="1"/>
          </p:nvPr>
        </p:nvSpPr>
        <p:spPr/>
        <p:txBody>
          <a:bodyPr>
            <a:normAutofit fontScale="92500" lnSpcReduction="10000"/>
          </a:bodyPr>
          <a:lstStyle/>
          <a:p>
            <a:r>
              <a:rPr lang="en-US" dirty="0"/>
              <a:t>The CMPL (42 USC 1320a-7a) authorizes the OIG to seek civil monetary penalties (“CMPs”) and sometimes exclusions, for a variety of health care fraud violations. Violations that may justify CMPs include:</a:t>
            </a:r>
          </a:p>
          <a:p>
            <a:pPr lvl="1"/>
            <a:r>
              <a:rPr lang="en-US" dirty="0"/>
              <a:t>Filing a claim you know or should know is for an item/service that wasn’t provided as claimed or is false or fraudulent</a:t>
            </a:r>
          </a:p>
          <a:p>
            <a:pPr lvl="1"/>
            <a:r>
              <a:rPr lang="en-US" dirty="0"/>
              <a:t>Violating the Anti-Kickback Statute</a:t>
            </a:r>
          </a:p>
          <a:p>
            <a:pPr lvl="1"/>
            <a:r>
              <a:rPr lang="en-US" dirty="0"/>
              <a:t>Providing false or misleading information expected to influence a discharge decision</a:t>
            </a:r>
          </a:p>
          <a:p>
            <a:pPr lvl="1"/>
            <a:r>
              <a:rPr lang="en-US" dirty="0"/>
              <a:t>Failing to provide an adequate medical screening exam for patients who present to a hospital ED with an emergency medical condition or in labor</a:t>
            </a:r>
          </a:p>
          <a:p>
            <a:pPr lvl="1"/>
            <a:r>
              <a:rPr lang="en-US" dirty="0"/>
              <a:t>Making false statement or misrepresentations on applications or contracts to participate in federal health care programs.</a:t>
            </a:r>
          </a:p>
        </p:txBody>
      </p:sp>
    </p:spTree>
    <p:extLst>
      <p:ext uri="{BB962C8B-B14F-4D97-AF65-F5344CB8AC3E}">
        <p14:creationId xmlns:p14="http://schemas.microsoft.com/office/powerpoint/2010/main" val="3617884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0980A-8391-0377-C2F4-310D3AC1E697}"/>
              </a:ext>
            </a:extLst>
          </p:cNvPr>
          <p:cNvSpPr>
            <a:spLocks noGrp="1"/>
          </p:cNvSpPr>
          <p:nvPr>
            <p:ph type="title"/>
          </p:nvPr>
        </p:nvSpPr>
        <p:spPr/>
        <p:txBody>
          <a:bodyPr>
            <a:normAutofit/>
          </a:bodyPr>
          <a:lstStyle/>
          <a:p>
            <a:r>
              <a:rPr lang="en-US" sz="4500" dirty="0"/>
              <a:t>Compliance Risk Areas</a:t>
            </a:r>
          </a:p>
        </p:txBody>
      </p:sp>
      <p:sp>
        <p:nvSpPr>
          <p:cNvPr id="3" name="Content Placeholder 2">
            <a:extLst>
              <a:ext uri="{FF2B5EF4-FFF2-40B4-BE49-F238E27FC236}">
                <a16:creationId xmlns:a16="http://schemas.microsoft.com/office/drawing/2014/main" id="{8573F2C9-6A56-CF66-AA64-380A8AAF6600}"/>
              </a:ext>
            </a:extLst>
          </p:cNvPr>
          <p:cNvSpPr>
            <a:spLocks noGrp="1"/>
          </p:cNvSpPr>
          <p:nvPr>
            <p:ph idx="1"/>
          </p:nvPr>
        </p:nvSpPr>
        <p:spPr/>
        <p:txBody>
          <a:bodyPr/>
          <a:lstStyle/>
          <a:p>
            <a:r>
              <a:rPr lang="en-US" dirty="0"/>
              <a:t>Medicare Enrollment </a:t>
            </a:r>
          </a:p>
          <a:p>
            <a:r>
              <a:rPr lang="en-US" dirty="0"/>
              <a:t>Beneficiary Rights and Protections</a:t>
            </a:r>
          </a:p>
          <a:p>
            <a:r>
              <a:rPr lang="en-US" dirty="0"/>
              <a:t>Beneficiary Outreach and Marketing </a:t>
            </a:r>
          </a:p>
          <a:p>
            <a:r>
              <a:rPr lang="en-US" dirty="0"/>
              <a:t>Health Insurance Portability and Accountability Act (HIPAA)</a:t>
            </a:r>
          </a:p>
        </p:txBody>
      </p:sp>
    </p:spTree>
    <p:extLst>
      <p:ext uri="{BB962C8B-B14F-4D97-AF65-F5344CB8AC3E}">
        <p14:creationId xmlns:p14="http://schemas.microsoft.com/office/powerpoint/2010/main" val="4158103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500" dirty="0"/>
              <a:t>Medicare Enrollment (ACO)</a:t>
            </a:r>
          </a:p>
        </p:txBody>
      </p:sp>
      <p:sp>
        <p:nvSpPr>
          <p:cNvPr id="2" name="Content Placeholder 1"/>
          <p:cNvSpPr>
            <a:spLocks noGrp="1"/>
          </p:cNvSpPr>
          <p:nvPr>
            <p:ph idx="1"/>
          </p:nvPr>
        </p:nvSpPr>
        <p:spPr/>
        <p:txBody>
          <a:bodyPr>
            <a:normAutofit/>
          </a:bodyPr>
          <a:lstStyle/>
          <a:p>
            <a:r>
              <a:rPr lang="en-US" dirty="0"/>
              <a:t>Family Choice ACO’s Participant providers must have a Medicare-enrolled billing taxpayer identification number (“TIN”). (42 CFR 425.20)</a:t>
            </a:r>
          </a:p>
          <a:p>
            <a:r>
              <a:rPr lang="en-US" dirty="0"/>
              <a:t>Ensure that you maintain enrollment in CMS’ Provider Enrollment, Chain, and Ownership System (“PECOS”) and monitor and review your Medicare enrollment status.</a:t>
            </a:r>
          </a:p>
        </p:txBody>
      </p:sp>
    </p:spTree>
    <p:extLst>
      <p:ext uri="{BB962C8B-B14F-4D97-AF65-F5344CB8AC3E}">
        <p14:creationId xmlns:p14="http://schemas.microsoft.com/office/powerpoint/2010/main" val="1046124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0980A-8391-0377-C2F4-310D3AC1E697}"/>
              </a:ext>
            </a:extLst>
          </p:cNvPr>
          <p:cNvSpPr>
            <a:spLocks noGrp="1"/>
          </p:cNvSpPr>
          <p:nvPr>
            <p:ph type="title"/>
          </p:nvPr>
        </p:nvSpPr>
        <p:spPr/>
        <p:txBody>
          <a:bodyPr>
            <a:normAutofit/>
          </a:bodyPr>
          <a:lstStyle/>
          <a:p>
            <a:r>
              <a:rPr lang="en-US" sz="3600" dirty="0"/>
              <a:t>Beneficiary Rights and Protections (ACO)</a:t>
            </a:r>
          </a:p>
        </p:txBody>
      </p:sp>
      <p:sp>
        <p:nvSpPr>
          <p:cNvPr id="3" name="Content Placeholder 2">
            <a:extLst>
              <a:ext uri="{FF2B5EF4-FFF2-40B4-BE49-F238E27FC236}">
                <a16:creationId xmlns:a16="http://schemas.microsoft.com/office/drawing/2014/main" id="{8573F2C9-6A56-CF66-AA64-380A8AAF6600}"/>
              </a:ext>
            </a:extLst>
          </p:cNvPr>
          <p:cNvSpPr>
            <a:spLocks noGrp="1"/>
          </p:cNvSpPr>
          <p:nvPr>
            <p:ph idx="1"/>
          </p:nvPr>
        </p:nvSpPr>
        <p:spPr>
          <a:xfrm>
            <a:off x="609600" y="1935480"/>
            <a:ext cx="10972800" cy="4751070"/>
          </a:xfrm>
        </p:spPr>
        <p:txBody>
          <a:bodyPr>
            <a:normAutofit/>
          </a:bodyPr>
          <a:lstStyle/>
          <a:p>
            <a:r>
              <a:rPr lang="en-US" sz="2200" dirty="0"/>
              <a:t>Beneficiary Freedom of Choice</a:t>
            </a:r>
          </a:p>
          <a:p>
            <a:pPr lvl="1"/>
            <a:r>
              <a:rPr lang="en-US" sz="2200" dirty="0"/>
              <a:t>CMS requires that Medicare beneficiaries maintain freedom of choice. </a:t>
            </a:r>
          </a:p>
          <a:p>
            <a:pPr lvl="2"/>
            <a:r>
              <a:rPr lang="en-US" sz="2200" dirty="0"/>
              <a:t>Family Choice may not adopt policies that inhibit beneficiaries from exercising their right to obtain services from any Medicare provider.</a:t>
            </a:r>
          </a:p>
          <a:p>
            <a:pPr marL="667512" lvl="2" indent="0">
              <a:buNone/>
            </a:pPr>
            <a:endParaRPr lang="en-US" sz="2200" dirty="0"/>
          </a:p>
          <a:p>
            <a:r>
              <a:rPr lang="en-US" sz="2200" dirty="0"/>
              <a:t>Opt-out Data Sharing</a:t>
            </a:r>
          </a:p>
          <a:p>
            <a:pPr lvl="1"/>
            <a:r>
              <a:rPr lang="en-US" sz="2200" dirty="0"/>
              <a:t>CMS requires that Family Choice honor a beneficiary’s request to opt out of data sharing. Family Choice must notify CMS if any beneficiary communicates their desire to opt out of data sharing (or to opt back in).</a:t>
            </a:r>
          </a:p>
        </p:txBody>
      </p:sp>
    </p:spTree>
    <p:extLst>
      <p:ext uri="{BB962C8B-B14F-4D97-AF65-F5344CB8AC3E}">
        <p14:creationId xmlns:p14="http://schemas.microsoft.com/office/powerpoint/2010/main" val="584207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Beneficiary Outreach and Marketing</a:t>
            </a:r>
          </a:p>
        </p:txBody>
      </p:sp>
      <p:sp>
        <p:nvSpPr>
          <p:cNvPr id="2" name="Content Placeholder 1"/>
          <p:cNvSpPr>
            <a:spLocks noGrp="1"/>
          </p:cNvSpPr>
          <p:nvPr>
            <p:ph idx="1"/>
          </p:nvPr>
        </p:nvSpPr>
        <p:spPr/>
        <p:txBody>
          <a:bodyPr>
            <a:normAutofit fontScale="85000" lnSpcReduction="10000"/>
          </a:bodyPr>
          <a:lstStyle/>
          <a:p>
            <a:r>
              <a:rPr lang="en-US" dirty="0"/>
              <a:t>CMS regulates FC’s marketing and outreach communications with beneficiaries. </a:t>
            </a:r>
          </a:p>
          <a:p>
            <a:pPr lvl="1"/>
            <a:r>
              <a:rPr lang="en-US" dirty="0"/>
              <a:t>Marketing materials and activities include, but are not limited to, general audience materials such as brochures, advertisements, outreach events, beneficiary letters, webpages, data sharing opt out letters, mailings, social media, or other activities conducted by or on behalf of FC, or by FC participants, providers/suppliers, when used to educate, solicit, notify, or contact Medicare beneficiaries or providers/suppliers regarding the Shared Savings Program.</a:t>
            </a:r>
          </a:p>
          <a:p>
            <a:r>
              <a:rPr lang="en-US" dirty="0"/>
              <a:t>Generally, CMS requires that all marketing materials, with the exception of CMS templates, be submitted for CMS’ review before use. </a:t>
            </a:r>
          </a:p>
          <a:p>
            <a:r>
              <a:rPr lang="en-US" dirty="0"/>
              <a:t>Family Choice cannot use materials, language, and activities in a discriminatory manner or purpose, and the content cannot be materially inaccurate or misleading.</a:t>
            </a:r>
          </a:p>
          <a:p>
            <a:r>
              <a:rPr lang="en-US" dirty="0"/>
              <a:t>Family Choice should be provided with any proposed marketing materials prior to use or distribution to ensure compliance with CMS requirements.</a:t>
            </a:r>
          </a:p>
        </p:txBody>
      </p:sp>
    </p:spTree>
    <p:extLst>
      <p:ext uri="{BB962C8B-B14F-4D97-AF65-F5344CB8AC3E}">
        <p14:creationId xmlns:p14="http://schemas.microsoft.com/office/powerpoint/2010/main" val="2295058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500" dirty="0"/>
              <a:t>Compliance Program</a:t>
            </a:r>
          </a:p>
        </p:txBody>
      </p:sp>
      <p:sp>
        <p:nvSpPr>
          <p:cNvPr id="2" name="Content Placeholder 1"/>
          <p:cNvSpPr>
            <a:spLocks noGrp="1"/>
          </p:cNvSpPr>
          <p:nvPr>
            <p:ph idx="1"/>
          </p:nvPr>
        </p:nvSpPr>
        <p:spPr>
          <a:xfrm>
            <a:off x="609600" y="1935480"/>
            <a:ext cx="10972800" cy="4749992"/>
          </a:xfrm>
        </p:spPr>
        <p:txBody>
          <a:bodyPr>
            <a:normAutofit fontScale="85000" lnSpcReduction="20000"/>
          </a:bodyPr>
          <a:lstStyle/>
          <a:p>
            <a:r>
              <a:rPr lang="en-US" dirty="0"/>
              <a:t>Family Choice’s (“FC”) Compliance Program is its first line of defense for </a:t>
            </a:r>
            <a:r>
              <a:rPr lang="en-US" b="1" dirty="0"/>
              <a:t>preventing, detecting, and correcting </a:t>
            </a:r>
            <a:r>
              <a:rPr lang="en-US" dirty="0"/>
              <a:t>noncompliance. </a:t>
            </a:r>
          </a:p>
          <a:p>
            <a:r>
              <a:rPr lang="en-US" dirty="0"/>
              <a:t>Family Choice’s Compliance Plan includes:</a:t>
            </a:r>
          </a:p>
          <a:p>
            <a:pPr lvl="1"/>
            <a:r>
              <a:rPr lang="en-US" dirty="0"/>
              <a:t>A </a:t>
            </a:r>
            <a:r>
              <a:rPr lang="en-US" b="1" dirty="0"/>
              <a:t>designated Compliance Officer </a:t>
            </a:r>
            <a:r>
              <a:rPr lang="en-US" dirty="0"/>
              <a:t>who is not legal counsel to FC and reports directly to FC’s governing body,</a:t>
            </a:r>
          </a:p>
          <a:p>
            <a:pPr lvl="1"/>
            <a:r>
              <a:rPr lang="en-US" dirty="0"/>
              <a:t>Written </a:t>
            </a:r>
            <a:r>
              <a:rPr lang="en-US" b="1" dirty="0"/>
              <a:t>policies, procedures, and standards of conduct</a:t>
            </a:r>
            <a:r>
              <a:rPr lang="en-US" dirty="0"/>
              <a:t>, to comply with all applicable Federal and State regulations,</a:t>
            </a:r>
          </a:p>
          <a:p>
            <a:pPr lvl="1"/>
            <a:r>
              <a:rPr lang="en-US" dirty="0"/>
              <a:t>Mechanisms for </a:t>
            </a:r>
            <a:r>
              <a:rPr lang="en-US" b="1" dirty="0"/>
              <a:t>identifying and addressing compliance issues </a:t>
            </a:r>
            <a:r>
              <a:rPr lang="en-US" dirty="0"/>
              <a:t>related to operations and performance,</a:t>
            </a:r>
          </a:p>
          <a:p>
            <a:pPr lvl="1"/>
            <a:r>
              <a:rPr lang="en-US" dirty="0"/>
              <a:t>A method for FC employees, contractors, providers/suppliers to </a:t>
            </a:r>
            <a:r>
              <a:rPr lang="en-US" b="1" dirty="0"/>
              <a:t>anonymously report suspected problems </a:t>
            </a:r>
            <a:r>
              <a:rPr lang="en-US" dirty="0"/>
              <a:t>related to FC to the Compliance Officer,</a:t>
            </a:r>
          </a:p>
          <a:p>
            <a:pPr lvl="1"/>
            <a:r>
              <a:rPr lang="en-US" b="1" dirty="0"/>
              <a:t>Compliance training </a:t>
            </a:r>
            <a:r>
              <a:rPr lang="en-US" dirty="0"/>
              <a:t>for FC and its providers/suppliers, </a:t>
            </a:r>
          </a:p>
          <a:p>
            <a:pPr lvl="1"/>
            <a:r>
              <a:rPr lang="en-US" dirty="0"/>
              <a:t>Requirements for </a:t>
            </a:r>
            <a:r>
              <a:rPr lang="en-US" b="1" dirty="0"/>
              <a:t>reporting violations of law to appropriate law enforcement </a:t>
            </a:r>
            <a:r>
              <a:rPr lang="en-US" dirty="0"/>
              <a:t>agencies, and </a:t>
            </a:r>
          </a:p>
          <a:p>
            <a:pPr lvl="1"/>
            <a:r>
              <a:rPr lang="en-US" dirty="0"/>
              <a:t>Effective system for routine </a:t>
            </a:r>
            <a:r>
              <a:rPr lang="en-US" b="1" dirty="0"/>
              <a:t>monitoring, auditing, and identifying compliance risks</a:t>
            </a:r>
            <a:r>
              <a:rPr lang="en-US" dirty="0"/>
              <a:t>.</a:t>
            </a:r>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0980A-8391-0377-C2F4-310D3AC1E697}"/>
              </a:ext>
            </a:extLst>
          </p:cNvPr>
          <p:cNvSpPr>
            <a:spLocks noGrp="1"/>
          </p:cNvSpPr>
          <p:nvPr>
            <p:ph type="title"/>
          </p:nvPr>
        </p:nvSpPr>
        <p:spPr>
          <a:xfrm>
            <a:off x="609600" y="955548"/>
            <a:ext cx="10972800" cy="1143000"/>
          </a:xfrm>
        </p:spPr>
        <p:txBody>
          <a:bodyPr>
            <a:normAutofit/>
          </a:bodyPr>
          <a:lstStyle/>
          <a:p>
            <a:r>
              <a:rPr lang="en-US" sz="3600" dirty="0"/>
              <a:t>Health Insurance Portability and Accountability Act (HIPAA)</a:t>
            </a:r>
          </a:p>
        </p:txBody>
      </p:sp>
      <p:sp>
        <p:nvSpPr>
          <p:cNvPr id="3" name="Content Placeholder 2">
            <a:extLst>
              <a:ext uri="{FF2B5EF4-FFF2-40B4-BE49-F238E27FC236}">
                <a16:creationId xmlns:a16="http://schemas.microsoft.com/office/drawing/2014/main" id="{8573F2C9-6A56-CF66-AA64-380A8AAF6600}"/>
              </a:ext>
            </a:extLst>
          </p:cNvPr>
          <p:cNvSpPr>
            <a:spLocks noGrp="1"/>
          </p:cNvSpPr>
          <p:nvPr>
            <p:ph idx="1"/>
          </p:nvPr>
        </p:nvSpPr>
        <p:spPr>
          <a:xfrm>
            <a:off x="609600" y="2217420"/>
            <a:ext cx="10972800" cy="4640580"/>
          </a:xfrm>
        </p:spPr>
        <p:txBody>
          <a:bodyPr/>
          <a:lstStyle/>
          <a:p>
            <a:r>
              <a:rPr lang="en-US" dirty="0"/>
              <a:t>Family Choice and its providers have access to protected health information (“PHI”) and must comply with HIPAA. </a:t>
            </a:r>
          </a:p>
          <a:p>
            <a:pPr lvl="1"/>
            <a:r>
              <a:rPr lang="en-US" dirty="0"/>
              <a:t>PHI includes information that relates to an individual’s past, present, or future physical or mental health or condition; the provision of health care to the individual; the past, present, or future payment for the provision of health care to the individual.</a:t>
            </a:r>
          </a:p>
          <a:p>
            <a:r>
              <a:rPr lang="en-US" dirty="0">
                <a:highlight>
                  <a:srgbClr val="FFFF00"/>
                </a:highlight>
              </a:rPr>
              <a:t>Under HIPAA, FC and its providers must obtain the patient’s written authorization for any use or disclosure of PHI that is not for treatment, payment, or health care operations or otherwise permitted or required by the HIPAA Privacy Rule. (Question 4)</a:t>
            </a:r>
          </a:p>
        </p:txBody>
      </p:sp>
    </p:spTree>
    <p:extLst>
      <p:ext uri="{BB962C8B-B14F-4D97-AF65-F5344CB8AC3E}">
        <p14:creationId xmlns:p14="http://schemas.microsoft.com/office/powerpoint/2010/main" val="3124134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0980A-8391-0377-C2F4-310D3AC1E697}"/>
              </a:ext>
            </a:extLst>
          </p:cNvPr>
          <p:cNvSpPr>
            <a:spLocks noGrp="1"/>
          </p:cNvSpPr>
          <p:nvPr>
            <p:ph type="title"/>
          </p:nvPr>
        </p:nvSpPr>
        <p:spPr>
          <a:xfrm>
            <a:off x="609600" y="955548"/>
            <a:ext cx="10972800" cy="1143000"/>
          </a:xfrm>
        </p:spPr>
        <p:txBody>
          <a:bodyPr>
            <a:normAutofit/>
          </a:bodyPr>
          <a:lstStyle/>
          <a:p>
            <a:r>
              <a:rPr lang="en-US" sz="3600" dirty="0"/>
              <a:t>Health Insurance Portability and Accountability Act (HIPAA)</a:t>
            </a:r>
          </a:p>
        </p:txBody>
      </p:sp>
      <p:sp>
        <p:nvSpPr>
          <p:cNvPr id="3" name="Content Placeholder 2">
            <a:extLst>
              <a:ext uri="{FF2B5EF4-FFF2-40B4-BE49-F238E27FC236}">
                <a16:creationId xmlns:a16="http://schemas.microsoft.com/office/drawing/2014/main" id="{8573F2C9-6A56-CF66-AA64-380A8AAF6600}"/>
              </a:ext>
            </a:extLst>
          </p:cNvPr>
          <p:cNvSpPr>
            <a:spLocks noGrp="1"/>
          </p:cNvSpPr>
          <p:nvPr>
            <p:ph idx="1"/>
          </p:nvPr>
        </p:nvSpPr>
        <p:spPr>
          <a:xfrm>
            <a:off x="609600" y="2217420"/>
            <a:ext cx="10972800" cy="4640580"/>
          </a:xfrm>
        </p:spPr>
        <p:txBody>
          <a:bodyPr>
            <a:normAutofit lnSpcReduction="10000"/>
          </a:bodyPr>
          <a:lstStyle/>
          <a:p>
            <a:r>
              <a:rPr lang="en-US" dirty="0"/>
              <a:t>Family Choice and its providers must comply with the HIPAA Privacy and Security rules and must abide by the terms contained within the CMS ACO Participation Agreement and Business Associate Agreement. This includes:</a:t>
            </a:r>
          </a:p>
          <a:p>
            <a:pPr lvl="1"/>
            <a:r>
              <a:rPr lang="en-US" b="1" dirty="0">
                <a:highlight>
                  <a:srgbClr val="FFFF00"/>
                </a:highlight>
              </a:rPr>
              <a:t>Minimum Necessary</a:t>
            </a:r>
            <a:r>
              <a:rPr lang="en-US" dirty="0">
                <a:highlight>
                  <a:srgbClr val="FFFF00"/>
                </a:highlight>
              </a:rPr>
              <a:t>: Family Choice and its providers must make reasonable efforts to use and disclose only </a:t>
            </a:r>
            <a:r>
              <a:rPr lang="en-US" b="1" dirty="0">
                <a:highlight>
                  <a:srgbClr val="FFFF00"/>
                </a:highlight>
              </a:rPr>
              <a:t>the minimum amount of PHI necessary </a:t>
            </a:r>
            <a:r>
              <a:rPr lang="en-US" dirty="0">
                <a:highlight>
                  <a:srgbClr val="FFFF00"/>
                </a:highlight>
              </a:rPr>
              <a:t>to accomplish the intended purpose of the use or disclosure. (Question 5)</a:t>
            </a:r>
          </a:p>
          <a:p>
            <a:pPr lvl="1"/>
            <a:r>
              <a:rPr lang="en-US" b="1" dirty="0"/>
              <a:t>Breach Notification</a:t>
            </a:r>
            <a:r>
              <a:rPr lang="en-US" dirty="0"/>
              <a:t>: Family Choice and its providers must provide notice of any breach of PHI. If it is suspected that PHI has been inappropriately accessed, used or disclosed, it must be reported immediately to FC’s Compliance Hotline.</a:t>
            </a:r>
          </a:p>
          <a:p>
            <a:pPr lvl="1"/>
            <a:endParaRPr lang="en-US" dirty="0"/>
          </a:p>
        </p:txBody>
      </p:sp>
    </p:spTree>
    <p:extLst>
      <p:ext uri="{BB962C8B-B14F-4D97-AF65-F5344CB8AC3E}">
        <p14:creationId xmlns:p14="http://schemas.microsoft.com/office/powerpoint/2010/main" val="2028563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0980A-8391-0377-C2F4-310D3AC1E697}"/>
              </a:ext>
            </a:extLst>
          </p:cNvPr>
          <p:cNvSpPr>
            <a:spLocks noGrp="1"/>
          </p:cNvSpPr>
          <p:nvPr>
            <p:ph type="title"/>
          </p:nvPr>
        </p:nvSpPr>
        <p:spPr>
          <a:xfrm>
            <a:off x="609600" y="873794"/>
            <a:ext cx="10972800" cy="670206"/>
          </a:xfrm>
        </p:spPr>
        <p:txBody>
          <a:bodyPr>
            <a:normAutofit/>
          </a:bodyPr>
          <a:lstStyle/>
          <a:p>
            <a:r>
              <a:rPr lang="en-US" sz="3600" dirty="0"/>
              <a:t>Case Studies</a:t>
            </a:r>
          </a:p>
        </p:txBody>
      </p:sp>
      <p:sp>
        <p:nvSpPr>
          <p:cNvPr id="3" name="Content Placeholder 2">
            <a:extLst>
              <a:ext uri="{FF2B5EF4-FFF2-40B4-BE49-F238E27FC236}">
                <a16:creationId xmlns:a16="http://schemas.microsoft.com/office/drawing/2014/main" id="{8573F2C9-6A56-CF66-AA64-380A8AAF6600}"/>
              </a:ext>
            </a:extLst>
          </p:cNvPr>
          <p:cNvSpPr>
            <a:spLocks noGrp="1"/>
          </p:cNvSpPr>
          <p:nvPr>
            <p:ph idx="1"/>
          </p:nvPr>
        </p:nvSpPr>
        <p:spPr>
          <a:xfrm>
            <a:off x="609600" y="1682750"/>
            <a:ext cx="10972800" cy="4935474"/>
          </a:xfrm>
        </p:spPr>
        <p:txBody>
          <a:bodyPr>
            <a:noAutofit/>
          </a:bodyPr>
          <a:lstStyle/>
          <a:p>
            <a:r>
              <a:rPr lang="en-US" sz="2000" u="none" strike="noStrike" baseline="0" dirty="0">
                <a:latin typeface="Helvetica 45 Light"/>
              </a:rPr>
              <a:t>In September 2018, Raley’s experienced a data breach affecting 10,000 pharmacy customers after an employee’s laptop was stolen. The company responded quickly to notify authorities, the press, and the people affected and has since added encryption to all laptops.</a:t>
            </a:r>
            <a:endParaRPr lang="en-US" sz="2000" b="0" i="0" dirty="0">
              <a:effectLst/>
              <a:latin typeface="Helvetica 45 Light"/>
            </a:endParaRPr>
          </a:p>
          <a:p>
            <a:r>
              <a:rPr lang="en-US" sz="2000" i="0" u="none" strike="noStrike" baseline="0" dirty="0">
                <a:solidFill>
                  <a:schemeClr val="tx1"/>
                </a:solidFill>
                <a:latin typeface="Helvetica 45 Light"/>
              </a:rPr>
              <a:t>In 2023, a phishing campaign targeted Microsoft account holders by sending fraudulent messages regarding unusual sign-in activity. </a:t>
            </a:r>
            <a:r>
              <a:rPr lang="en-US" sz="2000" b="0" i="0" dirty="0">
                <a:solidFill>
                  <a:schemeClr val="tx1"/>
                </a:solidFill>
                <a:effectLst/>
                <a:latin typeface="Helvetica 45 Light"/>
              </a:rPr>
              <a:t>The subject line of these phishing emails was “RE: Microsoft account unusual sign-in activity” and they claimed to have detected unusual sign-in activity on the recipient’s Microsoft account. The emails provided details of the alleged sign-in, such as the country/region, IP address, date, platform and browser. To address this supposed security concern, the phishing emails urged recipients to review their recent activity by clicking on a provided link which led to malicious websites unrelated to Microsoft. The emails and links were designed to steal user credentials or personal information, or to download malicious content onto the user’s device.</a:t>
            </a:r>
          </a:p>
          <a:p>
            <a:pPr marL="0" indent="0">
              <a:buNone/>
            </a:pPr>
            <a:endParaRPr lang="en-US" sz="2000" dirty="0">
              <a:solidFill>
                <a:schemeClr val="tx1"/>
              </a:solidFill>
              <a:latin typeface="Helvetica 45 Light"/>
            </a:endParaRPr>
          </a:p>
          <a:p>
            <a:pPr marL="0" indent="0">
              <a:buNone/>
            </a:pPr>
            <a:endParaRPr lang="en-US" sz="2000" dirty="0">
              <a:solidFill>
                <a:srgbClr val="0070C0"/>
              </a:solidFill>
            </a:endParaRPr>
          </a:p>
          <a:p>
            <a:endParaRPr lang="en-US" sz="2000" dirty="0">
              <a:solidFill>
                <a:srgbClr val="0070C0"/>
              </a:solidFill>
            </a:endParaRPr>
          </a:p>
        </p:txBody>
      </p:sp>
    </p:spTree>
    <p:extLst>
      <p:ext uri="{BB962C8B-B14F-4D97-AF65-F5344CB8AC3E}">
        <p14:creationId xmlns:p14="http://schemas.microsoft.com/office/powerpoint/2010/main" val="1251330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0980A-8391-0377-C2F4-310D3AC1E697}"/>
              </a:ext>
            </a:extLst>
          </p:cNvPr>
          <p:cNvSpPr>
            <a:spLocks noGrp="1"/>
          </p:cNvSpPr>
          <p:nvPr>
            <p:ph type="title"/>
          </p:nvPr>
        </p:nvSpPr>
        <p:spPr/>
        <p:txBody>
          <a:bodyPr>
            <a:normAutofit fontScale="90000"/>
          </a:bodyPr>
          <a:lstStyle/>
          <a:p>
            <a:r>
              <a:rPr lang="en-US" dirty="0"/>
              <a:t>How to Report Compliance Concerns</a:t>
            </a:r>
          </a:p>
        </p:txBody>
      </p:sp>
      <p:sp>
        <p:nvSpPr>
          <p:cNvPr id="3" name="Content Placeholder 2">
            <a:extLst>
              <a:ext uri="{FF2B5EF4-FFF2-40B4-BE49-F238E27FC236}">
                <a16:creationId xmlns:a16="http://schemas.microsoft.com/office/drawing/2014/main" id="{8573F2C9-6A56-CF66-AA64-380A8AAF6600}"/>
              </a:ext>
            </a:extLst>
          </p:cNvPr>
          <p:cNvSpPr>
            <a:spLocks noGrp="1"/>
          </p:cNvSpPr>
          <p:nvPr>
            <p:ph idx="1"/>
          </p:nvPr>
        </p:nvSpPr>
        <p:spPr>
          <a:xfrm>
            <a:off x="609600" y="2018607"/>
            <a:ext cx="10972800" cy="4389120"/>
          </a:xfrm>
        </p:spPr>
        <p:txBody>
          <a:bodyPr>
            <a:normAutofit fontScale="92500" lnSpcReduction="20000"/>
          </a:bodyPr>
          <a:lstStyle/>
          <a:p>
            <a:r>
              <a:rPr lang="en-US" dirty="0"/>
              <a:t>Reports of suspected or actual non-compliance or FWA concerns can be reported to Family Choice’s Compliance Department using the following methods:</a:t>
            </a:r>
          </a:p>
          <a:p>
            <a:endParaRPr lang="en-US" dirty="0"/>
          </a:p>
          <a:p>
            <a:pPr lvl="1"/>
            <a:r>
              <a:rPr lang="en-US" sz="2600" b="1" dirty="0"/>
              <a:t>Confidential Compliance Hotline</a:t>
            </a:r>
            <a:r>
              <a:rPr lang="en-US" sz="2600" dirty="0"/>
              <a:t>: 1-800-314-0407</a:t>
            </a:r>
          </a:p>
          <a:p>
            <a:pPr lvl="2"/>
            <a:r>
              <a:rPr lang="en-US" sz="2200" dirty="0"/>
              <a:t>Reports to this number can be made </a:t>
            </a:r>
            <a:r>
              <a:rPr lang="en-US" sz="2200" b="1" dirty="0"/>
              <a:t>anonymously</a:t>
            </a:r>
            <a:r>
              <a:rPr lang="en-US" sz="2200" dirty="0"/>
              <a:t>. </a:t>
            </a:r>
          </a:p>
          <a:p>
            <a:pPr lvl="2"/>
            <a:endParaRPr lang="en-US" sz="2600" dirty="0"/>
          </a:p>
          <a:p>
            <a:pPr lvl="1"/>
            <a:r>
              <a:rPr lang="en-US" sz="2600" b="1" dirty="0"/>
              <a:t>Email</a:t>
            </a:r>
            <a:r>
              <a:rPr lang="en-US" sz="2600" dirty="0"/>
              <a:t>: </a:t>
            </a:r>
            <a:r>
              <a:rPr lang="en-US" sz="2600" dirty="0">
                <a:hlinkClick r:id="rId2"/>
              </a:rPr>
              <a:t>ACOCompliance@familychoice.com</a:t>
            </a:r>
            <a:endParaRPr lang="en-US" sz="2600" dirty="0"/>
          </a:p>
          <a:p>
            <a:pPr lvl="1"/>
            <a:endParaRPr lang="en-US" dirty="0"/>
          </a:p>
          <a:p>
            <a:r>
              <a:rPr lang="en-US" dirty="0"/>
              <a:t>In accordance with Family Choice’s non-retaliation policy, there will be </a:t>
            </a:r>
            <a:r>
              <a:rPr lang="en-US" b="1" dirty="0"/>
              <a:t>no retaliation </a:t>
            </a:r>
            <a:r>
              <a:rPr lang="en-US" dirty="0"/>
              <a:t>against you for reporting suspected non-compliance in good faith.</a:t>
            </a:r>
          </a:p>
          <a:p>
            <a:r>
              <a:rPr lang="en-US" dirty="0"/>
              <a:t>Family Choice is required to report violations or probable violations to the appropriate law enforcement agencies, including CMS.</a:t>
            </a:r>
          </a:p>
          <a:p>
            <a:pPr lvl="2"/>
            <a:endParaRPr lang="en-US" dirty="0"/>
          </a:p>
        </p:txBody>
      </p:sp>
    </p:spTree>
    <p:extLst>
      <p:ext uri="{BB962C8B-B14F-4D97-AF65-F5344CB8AC3E}">
        <p14:creationId xmlns:p14="http://schemas.microsoft.com/office/powerpoint/2010/main" val="383069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3565E-4F42-17E9-0DA6-2CEDF38649A6}"/>
              </a:ext>
            </a:extLst>
          </p:cNvPr>
          <p:cNvSpPr>
            <a:spLocks noGrp="1"/>
          </p:cNvSpPr>
          <p:nvPr>
            <p:ph type="title"/>
          </p:nvPr>
        </p:nvSpPr>
        <p:spPr/>
        <p:txBody>
          <a:bodyPr>
            <a:normAutofit/>
          </a:bodyPr>
          <a:lstStyle/>
          <a:p>
            <a:r>
              <a:rPr lang="en-US" sz="3600" dirty="0"/>
              <a:t>Compliance Training Post-Assessment Quiz</a:t>
            </a:r>
          </a:p>
        </p:txBody>
      </p:sp>
      <p:pic>
        <p:nvPicPr>
          <p:cNvPr id="5" name="Content Placeholder 4">
            <a:extLst>
              <a:ext uri="{FF2B5EF4-FFF2-40B4-BE49-F238E27FC236}">
                <a16:creationId xmlns:a16="http://schemas.microsoft.com/office/drawing/2014/main" id="{B9E3B801-C969-9D61-7945-E0F86C2C7B12}"/>
              </a:ext>
            </a:extLst>
          </p:cNvPr>
          <p:cNvPicPr>
            <a:picLocks noGrp="1" noChangeAspect="1"/>
          </p:cNvPicPr>
          <p:nvPr>
            <p:ph idx="1"/>
          </p:nvPr>
        </p:nvPicPr>
        <p:blipFill>
          <a:blip r:embed="rId2"/>
          <a:stretch>
            <a:fillRect/>
          </a:stretch>
        </p:blipFill>
        <p:spPr>
          <a:xfrm>
            <a:off x="4245882" y="1935162"/>
            <a:ext cx="4149881" cy="4922837"/>
          </a:xfrm>
        </p:spPr>
      </p:pic>
    </p:spTree>
    <p:extLst>
      <p:ext uri="{BB962C8B-B14F-4D97-AF65-F5344CB8AC3E}">
        <p14:creationId xmlns:p14="http://schemas.microsoft.com/office/powerpoint/2010/main" val="2826482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500" dirty="0"/>
              <a:t>Compliance Training</a:t>
            </a:r>
          </a:p>
        </p:txBody>
      </p:sp>
      <p:sp>
        <p:nvSpPr>
          <p:cNvPr id="2" name="Content Placeholder 1"/>
          <p:cNvSpPr>
            <a:spLocks noGrp="1"/>
          </p:cNvSpPr>
          <p:nvPr>
            <p:ph idx="1"/>
          </p:nvPr>
        </p:nvSpPr>
        <p:spPr>
          <a:xfrm>
            <a:off x="609600" y="2034540"/>
            <a:ext cx="10972800" cy="4290060"/>
          </a:xfrm>
        </p:spPr>
        <p:txBody>
          <a:bodyPr>
            <a:normAutofit/>
          </a:bodyPr>
          <a:lstStyle/>
          <a:p>
            <a:r>
              <a:rPr lang="en-US" dirty="0"/>
              <a:t>Compliance training is important to the integrity of the Centers for Medicare and Medicaid’s (“CMS”) Medicare Shared Savings Program and is required of all FC providers.</a:t>
            </a:r>
          </a:p>
          <a:p>
            <a:pPr lvl="1"/>
            <a:r>
              <a:rPr lang="en-US" dirty="0"/>
              <a:t>This training provides FC and its providers with information regarding applicable laws and policies regarding detecting and preventing fraud, waste, and abuse related to federally funded government programs such as Medicare, in addition to other compliance risks specific to FC. </a:t>
            </a:r>
          </a:p>
          <a:p>
            <a:endParaRPr lang="en-US" dirty="0"/>
          </a:p>
          <a:p>
            <a:r>
              <a:rPr lang="en-US" sz="2800" b="1" dirty="0">
                <a:solidFill>
                  <a:srgbClr val="FF0000"/>
                </a:solidFill>
              </a:rPr>
              <a:t>Please make sure to sign in on the sign-in sheet. Thank you.</a:t>
            </a:r>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500" dirty="0"/>
              <a:t>Objectives</a:t>
            </a:r>
          </a:p>
        </p:txBody>
      </p:sp>
      <p:sp>
        <p:nvSpPr>
          <p:cNvPr id="2" name="Content Placeholder 1"/>
          <p:cNvSpPr>
            <a:spLocks noGrp="1"/>
          </p:cNvSpPr>
          <p:nvPr>
            <p:ph idx="1"/>
          </p:nvPr>
        </p:nvSpPr>
        <p:spPr/>
        <p:txBody>
          <a:bodyPr>
            <a:normAutofit/>
          </a:bodyPr>
          <a:lstStyle/>
          <a:p>
            <a:r>
              <a:rPr lang="en-US" dirty="0"/>
              <a:t>After completion of this Compliance Training, you should be able to: </a:t>
            </a:r>
          </a:p>
          <a:p>
            <a:pPr lvl="1"/>
            <a:r>
              <a:rPr lang="en-US" dirty="0"/>
              <a:t>Recognize Fraud, Waste, and Abuse (“FWA”)</a:t>
            </a:r>
          </a:p>
          <a:p>
            <a:pPr lvl="1"/>
            <a:r>
              <a:rPr lang="en-US" dirty="0"/>
              <a:t>Identify major FWA laws and regulations</a:t>
            </a:r>
          </a:p>
          <a:p>
            <a:pPr lvl="1"/>
            <a:r>
              <a:rPr lang="en-US" dirty="0"/>
              <a:t>Understand compliance risk areas </a:t>
            </a:r>
          </a:p>
          <a:p>
            <a:pPr lvl="1"/>
            <a:r>
              <a:rPr lang="en-US" sz="2500" dirty="0"/>
              <a:t>Identify methods to report FWA</a:t>
            </a:r>
          </a:p>
        </p:txBody>
      </p:sp>
    </p:spTree>
    <p:extLst>
      <p:ext uri="{BB962C8B-B14F-4D97-AF65-F5344CB8AC3E}">
        <p14:creationId xmlns:p14="http://schemas.microsoft.com/office/powerpoint/2010/main" val="11508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500" dirty="0"/>
              <a:t>Fraud, Waste, and Abuse</a:t>
            </a:r>
          </a:p>
        </p:txBody>
      </p:sp>
      <p:sp>
        <p:nvSpPr>
          <p:cNvPr id="2" name="Content Placeholder 1"/>
          <p:cNvSpPr>
            <a:spLocks noGrp="1"/>
          </p:cNvSpPr>
          <p:nvPr>
            <p:ph idx="1"/>
          </p:nvPr>
        </p:nvSpPr>
        <p:spPr/>
        <p:txBody>
          <a:bodyPr>
            <a:normAutofit lnSpcReduction="10000"/>
          </a:bodyPr>
          <a:lstStyle/>
          <a:p>
            <a:r>
              <a:rPr lang="en-US" b="1" dirty="0"/>
              <a:t>Fraud</a:t>
            </a:r>
          </a:p>
          <a:p>
            <a:pPr lvl="1"/>
            <a:r>
              <a:rPr lang="en-US" dirty="0"/>
              <a:t>Knowingly submitting, or causing to be submitted, false claims or making misrepresentations of fact to get a federal health care payment when no entitlement would otherwise exist.</a:t>
            </a:r>
          </a:p>
          <a:p>
            <a:pPr lvl="1"/>
            <a:r>
              <a:rPr lang="en-US" dirty="0"/>
              <a:t>Knowingly soliciting, getting, offering, or paying remuneration (i.e., kickbacks, bribes, or rebates) to induce or reward referrals for items or services reimbursed by federal health care programs.</a:t>
            </a:r>
          </a:p>
          <a:p>
            <a:pPr lvl="1"/>
            <a:r>
              <a:rPr lang="en-US" dirty="0"/>
              <a:t>Making prohibited referrals for certain designated health services.</a:t>
            </a:r>
          </a:p>
          <a:p>
            <a:pPr lvl="1"/>
            <a:endParaRPr lang="en-US" dirty="0"/>
          </a:p>
          <a:p>
            <a:r>
              <a:rPr lang="en-US" dirty="0"/>
              <a:t>Fraud requires </a:t>
            </a:r>
            <a:r>
              <a:rPr lang="en-US" b="1" dirty="0"/>
              <a:t>intent</a:t>
            </a:r>
            <a:r>
              <a:rPr lang="en-US" dirty="0"/>
              <a:t> to get payment and </a:t>
            </a:r>
            <a:r>
              <a:rPr lang="en-US" b="1" dirty="0"/>
              <a:t>knowledge</a:t>
            </a:r>
            <a:r>
              <a:rPr lang="en-US" dirty="0"/>
              <a:t> that the actions are wrong. </a:t>
            </a:r>
          </a:p>
          <a:p>
            <a:endParaRPr lang="en-US" dirty="0"/>
          </a:p>
          <a:p>
            <a:pPr marL="0" indent="0">
              <a:buNone/>
            </a:pPr>
            <a:endParaRPr lang="en-US" dirty="0"/>
          </a:p>
        </p:txBody>
      </p:sp>
    </p:spTree>
    <p:extLst>
      <p:ext uri="{BB962C8B-B14F-4D97-AF65-F5344CB8AC3E}">
        <p14:creationId xmlns:p14="http://schemas.microsoft.com/office/powerpoint/2010/main" val="325200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500" dirty="0"/>
              <a:t>Fraud, Waste, and Abuse</a:t>
            </a:r>
          </a:p>
        </p:txBody>
      </p:sp>
      <p:sp>
        <p:nvSpPr>
          <p:cNvPr id="2" name="Content Placeholder 1"/>
          <p:cNvSpPr>
            <a:spLocks noGrp="1"/>
          </p:cNvSpPr>
          <p:nvPr>
            <p:ph idx="1"/>
          </p:nvPr>
        </p:nvSpPr>
        <p:spPr/>
        <p:txBody>
          <a:bodyPr>
            <a:normAutofit/>
          </a:bodyPr>
          <a:lstStyle/>
          <a:p>
            <a:r>
              <a:rPr lang="en-US" b="1" dirty="0"/>
              <a:t>Examples of Fraud</a:t>
            </a:r>
          </a:p>
          <a:p>
            <a:pPr lvl="1"/>
            <a:r>
              <a:rPr lang="en-US" dirty="0"/>
              <a:t>Knowingly billing for services of higher complexity than services actually provided or documented in patient medical records.</a:t>
            </a:r>
          </a:p>
          <a:p>
            <a:pPr lvl="1"/>
            <a:r>
              <a:rPr lang="en-US" dirty="0"/>
              <a:t>Knowingly billing for services or supplies not provided, including falsifying records to show item delivery.</a:t>
            </a:r>
          </a:p>
          <a:p>
            <a:pPr lvl="1"/>
            <a:r>
              <a:rPr lang="en-US" dirty="0"/>
              <a:t>Knowingly ordering medically unnecessary patient items or services.</a:t>
            </a:r>
          </a:p>
          <a:p>
            <a:pPr lvl="1"/>
            <a:r>
              <a:rPr lang="en-US" dirty="0"/>
              <a:t>Paying for federal health care program patient referrals.</a:t>
            </a:r>
          </a:p>
          <a:p>
            <a:pPr lvl="1"/>
            <a:r>
              <a:rPr lang="en-US" dirty="0"/>
              <a:t>Billing Medicare for appointments patients don’t keep.</a:t>
            </a:r>
          </a:p>
          <a:p>
            <a:pPr lvl="1"/>
            <a:endParaRPr lang="en-US" dirty="0"/>
          </a:p>
        </p:txBody>
      </p:sp>
    </p:spTree>
    <p:extLst>
      <p:ext uri="{BB962C8B-B14F-4D97-AF65-F5344CB8AC3E}">
        <p14:creationId xmlns:p14="http://schemas.microsoft.com/office/powerpoint/2010/main" val="895367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500" dirty="0"/>
              <a:t>Fraud, Waste, and Abuse </a:t>
            </a:r>
          </a:p>
        </p:txBody>
      </p:sp>
      <p:sp>
        <p:nvSpPr>
          <p:cNvPr id="2" name="Content Placeholder 1"/>
          <p:cNvSpPr>
            <a:spLocks noGrp="1"/>
          </p:cNvSpPr>
          <p:nvPr>
            <p:ph idx="1"/>
          </p:nvPr>
        </p:nvSpPr>
        <p:spPr/>
        <p:txBody>
          <a:bodyPr/>
          <a:lstStyle/>
          <a:p>
            <a:r>
              <a:rPr lang="en-US" dirty="0">
                <a:highlight>
                  <a:srgbClr val="FFFF00"/>
                </a:highlight>
              </a:rPr>
              <a:t>The </a:t>
            </a:r>
            <a:r>
              <a:rPr lang="en-US" b="1" dirty="0">
                <a:highlight>
                  <a:srgbClr val="FFFF00"/>
                </a:highlight>
              </a:rPr>
              <a:t>Criminal Health Care Fraud Statute </a:t>
            </a:r>
            <a:r>
              <a:rPr lang="en-US" dirty="0">
                <a:highlight>
                  <a:srgbClr val="FFFF00"/>
                </a:highlight>
              </a:rPr>
              <a:t>(18 USC 1347) makes it a criminal offense to knowingly and willfully execute a scheme to defraud a health care benefit program. (Question 1)</a:t>
            </a:r>
          </a:p>
          <a:p>
            <a:pPr lvl="1"/>
            <a:r>
              <a:rPr lang="en-US" dirty="0"/>
              <a:t>Health care fraud is punishable by </a:t>
            </a:r>
            <a:r>
              <a:rPr lang="en-US" b="1" dirty="0"/>
              <a:t>imprisonment up to 10 years </a:t>
            </a:r>
            <a:r>
              <a:rPr lang="en-US" dirty="0"/>
              <a:t>and also subject to criminal </a:t>
            </a:r>
            <a:r>
              <a:rPr lang="en-US" b="1" dirty="0"/>
              <a:t>fines up to $250,000</a:t>
            </a:r>
            <a:r>
              <a:rPr lang="en-US" dirty="0"/>
              <a:t>.</a:t>
            </a:r>
          </a:p>
          <a:p>
            <a:pPr lvl="1"/>
            <a:endParaRPr lang="en-US" dirty="0"/>
          </a:p>
          <a:p>
            <a:r>
              <a:rPr lang="en-US" b="1" dirty="0"/>
              <a:t>Example</a:t>
            </a:r>
            <a:r>
              <a:rPr lang="en-US" dirty="0"/>
              <a:t>: Several doctors and medical clinics conspire in a coordinated scheme to defraud the Medicare Program by submitting medically unnecessary power wheelchair claims.</a:t>
            </a:r>
          </a:p>
          <a:p>
            <a:endParaRPr lang="en-US" dirty="0"/>
          </a:p>
        </p:txBody>
      </p:sp>
    </p:spTree>
    <p:extLst>
      <p:ext uri="{BB962C8B-B14F-4D97-AF65-F5344CB8AC3E}">
        <p14:creationId xmlns:p14="http://schemas.microsoft.com/office/powerpoint/2010/main" val="141945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500" dirty="0"/>
              <a:t>Fraud, Waste, and Abuse </a:t>
            </a:r>
          </a:p>
        </p:txBody>
      </p:sp>
      <p:sp>
        <p:nvSpPr>
          <p:cNvPr id="2" name="Content Placeholder 1"/>
          <p:cNvSpPr>
            <a:spLocks noGrp="1"/>
          </p:cNvSpPr>
          <p:nvPr>
            <p:ph idx="1"/>
          </p:nvPr>
        </p:nvSpPr>
        <p:spPr/>
        <p:txBody>
          <a:bodyPr/>
          <a:lstStyle/>
          <a:p>
            <a:r>
              <a:rPr lang="en-US" b="1" dirty="0"/>
              <a:t>Waste</a:t>
            </a:r>
          </a:p>
          <a:p>
            <a:pPr lvl="1"/>
            <a:r>
              <a:rPr lang="en-US" dirty="0"/>
              <a:t>Overutilization of services or other practices that, directly or indirectly, result in unnecessary Medicare Program costs.</a:t>
            </a:r>
          </a:p>
          <a:p>
            <a:pPr lvl="2"/>
            <a:r>
              <a:rPr lang="en-US" dirty="0"/>
              <a:t>Generally due to the </a:t>
            </a:r>
            <a:r>
              <a:rPr lang="en-US" b="1" dirty="0"/>
              <a:t>misuse of resources </a:t>
            </a:r>
            <a:r>
              <a:rPr lang="en-US" dirty="0"/>
              <a:t>rather than caused by criminally negligent actions.</a:t>
            </a:r>
          </a:p>
          <a:p>
            <a:r>
              <a:rPr lang="en-US" b="1" dirty="0">
                <a:highlight>
                  <a:srgbClr val="FFFF00"/>
                </a:highlight>
              </a:rPr>
              <a:t>Examples </a:t>
            </a:r>
            <a:r>
              <a:rPr lang="en-US" dirty="0">
                <a:highlight>
                  <a:srgbClr val="FFFF00"/>
                </a:highlight>
              </a:rPr>
              <a:t>(Question 2)</a:t>
            </a:r>
          </a:p>
          <a:p>
            <a:pPr lvl="1"/>
            <a:r>
              <a:rPr lang="en-US" dirty="0">
                <a:highlight>
                  <a:srgbClr val="FFFF00"/>
                </a:highlight>
              </a:rPr>
              <a:t>Conducting excessive office visits or writing excessive prescriptions.</a:t>
            </a:r>
          </a:p>
          <a:p>
            <a:pPr lvl="1"/>
            <a:r>
              <a:rPr lang="en-US" dirty="0">
                <a:highlight>
                  <a:srgbClr val="FFFF00"/>
                </a:highlight>
              </a:rPr>
              <a:t>Prescribing more medications than necessary for treating a specific condition.</a:t>
            </a:r>
          </a:p>
          <a:p>
            <a:pPr lvl="1"/>
            <a:r>
              <a:rPr lang="en-US" dirty="0">
                <a:highlight>
                  <a:srgbClr val="FFFF00"/>
                </a:highlight>
              </a:rPr>
              <a:t>Ordering excessive lab tests.</a:t>
            </a:r>
          </a:p>
          <a:p>
            <a:pPr lvl="1"/>
            <a:endParaRPr lang="en-US" dirty="0"/>
          </a:p>
        </p:txBody>
      </p:sp>
    </p:spTree>
    <p:extLst>
      <p:ext uri="{BB962C8B-B14F-4D97-AF65-F5344CB8AC3E}">
        <p14:creationId xmlns:p14="http://schemas.microsoft.com/office/powerpoint/2010/main" val="3826740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500" dirty="0"/>
              <a:t>Fraud, Waste, and Abuse </a:t>
            </a:r>
          </a:p>
        </p:txBody>
      </p:sp>
      <p:sp>
        <p:nvSpPr>
          <p:cNvPr id="2" name="Content Placeholder 1"/>
          <p:cNvSpPr>
            <a:spLocks noGrp="1"/>
          </p:cNvSpPr>
          <p:nvPr>
            <p:ph idx="1"/>
          </p:nvPr>
        </p:nvSpPr>
        <p:spPr/>
        <p:txBody>
          <a:bodyPr>
            <a:normAutofit lnSpcReduction="10000"/>
          </a:bodyPr>
          <a:lstStyle/>
          <a:p>
            <a:r>
              <a:rPr lang="en-US" b="1" dirty="0"/>
              <a:t>Abuse</a:t>
            </a:r>
          </a:p>
          <a:p>
            <a:pPr lvl="1"/>
            <a:r>
              <a:rPr lang="en-US" dirty="0"/>
              <a:t>Practices that, directly or indirectly, result in unnecessary Medicare Program costs, including practices that do not provide patients with medically necessary services or meet professionally recognized standards of care.</a:t>
            </a:r>
          </a:p>
          <a:p>
            <a:r>
              <a:rPr lang="en-US" b="1" dirty="0"/>
              <a:t>Examples</a:t>
            </a:r>
          </a:p>
          <a:p>
            <a:pPr lvl="1"/>
            <a:r>
              <a:rPr lang="en-US" dirty="0"/>
              <a:t>Billing unnecessary medical services.</a:t>
            </a:r>
          </a:p>
          <a:p>
            <a:pPr lvl="1"/>
            <a:r>
              <a:rPr lang="en-US" dirty="0"/>
              <a:t>Charging excessively for services or supplies.</a:t>
            </a:r>
          </a:p>
          <a:p>
            <a:pPr lvl="1"/>
            <a:r>
              <a:rPr lang="en-US" dirty="0"/>
              <a:t>Misusing codes on a claim, like upcoding (assigning an inaccurate medical procedure or treatment billing code to increase payment) or unbundling codes.</a:t>
            </a:r>
          </a:p>
        </p:txBody>
      </p:sp>
    </p:spTree>
    <p:extLst>
      <p:ext uri="{BB962C8B-B14F-4D97-AF65-F5344CB8AC3E}">
        <p14:creationId xmlns:p14="http://schemas.microsoft.com/office/powerpoint/2010/main" val="2054880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brainstorming presentation</Template>
  <TotalTime>4662</TotalTime>
  <Words>2215</Words>
  <Application>Microsoft Office PowerPoint</Application>
  <PresentationFormat>Widescreen</PresentationFormat>
  <Paragraphs>137</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Presentation on brainstorming</vt:lpstr>
      <vt:lpstr>Family Choice  Compliance Training</vt:lpstr>
      <vt:lpstr>Compliance Program</vt:lpstr>
      <vt:lpstr>Compliance Training</vt:lpstr>
      <vt:lpstr>Objectives</vt:lpstr>
      <vt:lpstr>Fraud, Waste, and Abuse</vt:lpstr>
      <vt:lpstr>Fraud, Waste, and Abuse</vt:lpstr>
      <vt:lpstr>Fraud, Waste, and Abuse </vt:lpstr>
      <vt:lpstr>Fraud, Waste, and Abuse </vt:lpstr>
      <vt:lpstr>Fraud, Waste, and Abuse </vt:lpstr>
      <vt:lpstr>Federal Civil False Claims Act (FCA)</vt:lpstr>
      <vt:lpstr>Federal Civil False Claims Act (FCA)</vt:lpstr>
      <vt:lpstr>Anti-Kickback Statute (AKS)</vt:lpstr>
      <vt:lpstr>Physician Self-Referral Law (Stark)</vt:lpstr>
      <vt:lpstr>Exclusion Statute</vt:lpstr>
      <vt:lpstr>Civil Money Penalties Law (CMPL)</vt:lpstr>
      <vt:lpstr>Compliance Risk Areas</vt:lpstr>
      <vt:lpstr>Medicare Enrollment (ACO)</vt:lpstr>
      <vt:lpstr>Beneficiary Rights and Protections (ACO)</vt:lpstr>
      <vt:lpstr>Beneficiary Outreach and Marketing</vt:lpstr>
      <vt:lpstr>Health Insurance Portability and Accountability Act (HIPAA)</vt:lpstr>
      <vt:lpstr>Health Insurance Portability and Accountability Act (HIPAA)</vt:lpstr>
      <vt:lpstr>Case Studies</vt:lpstr>
      <vt:lpstr>How to Report Compliance Concerns</vt:lpstr>
      <vt:lpstr>Compliance Training Post-Assessment Quiz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Choice ACO Compliance Training</dc:title>
  <dc:creator>Renee Kimm</dc:creator>
  <cp:lastModifiedBy>Family Choice ACO</cp:lastModifiedBy>
  <cp:revision>102</cp:revision>
  <dcterms:created xsi:type="dcterms:W3CDTF">2022-10-11T21:00:42Z</dcterms:created>
  <dcterms:modified xsi:type="dcterms:W3CDTF">2023-10-19T21:07:58Z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